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60" r:id="rId6"/>
    <p:sldId id="272" r:id="rId7"/>
    <p:sldId id="273" r:id="rId8"/>
    <p:sldId id="262" r:id="rId9"/>
    <p:sldId id="274" r:id="rId10"/>
    <p:sldId id="263" r:id="rId11"/>
    <p:sldId id="264" r:id="rId12"/>
    <p:sldId id="265" r:id="rId13"/>
    <p:sldId id="266" r:id="rId14"/>
    <p:sldId id="267" r:id="rId15"/>
    <p:sldId id="269"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A64A"/>
    <a:srgbClr val="B1D8B9"/>
    <a:srgbClr val="F4D88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10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1AF38D6-2CE7-44A3-8F55-DD42B42341F7}" type="datetimeFigureOut">
              <a:rPr lang="he-IL" smtClean="0"/>
              <a:t>ד'/אלול/תשפ"ב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5AE5077-C525-41FE-902D-FC5BA95DB7DF}" type="slidenum">
              <a:rPr lang="he-IL" smtClean="0"/>
              <a:t>‹#›</a:t>
            </a:fld>
            <a:endParaRPr lang="he-IL"/>
          </a:p>
        </p:txBody>
      </p:sp>
    </p:spTree>
    <p:extLst>
      <p:ext uri="{BB962C8B-B14F-4D97-AF65-F5344CB8AC3E}">
        <p14:creationId xmlns:p14="http://schemas.microsoft.com/office/powerpoint/2010/main" val="205882983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8/31/2022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תמונה פנורמית עם כיתוב">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23A1CC3-2375-41D4-9E03-427CAF2A4C1A}" type="datetimeFigureOut">
              <a:rPr lang="en-US" dirty="0"/>
              <a:t>8/31/2022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כותרת וכיתוב">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AFF16868-8199-4C2C-A5B1-63AEE139F88E}" type="datetimeFigureOut">
              <a:rPr lang="en-US" dirty="0"/>
              <a:t>8/31/2022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ציטוט עם כיתוב">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he-IL"/>
              <a:t>לחץ כדי לערוך סגנון כותרת של תבנית בסיס</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AAD9FF7F-6988-44CC-821B-644E70CD2F73}" type="datetimeFigureOut">
              <a:rPr lang="en-US" dirty="0"/>
              <a:t>8/31/2022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כרטיס שם">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C12C299-16B2-4475-990D-751901EACC14}" type="datetimeFigureOut">
              <a:rPr lang="en-US" dirty="0"/>
              <a:t>8/31/2022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8/31/2022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8/31/2022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8/31/2022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8/31/2022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8/31/2022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34E6425-0181-43F2-84FC-787E803FD2F8}" type="datetimeFigureOut">
              <a:rPr lang="en-US" dirty="0"/>
              <a:t>8/31/2022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8/31/2022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8/31/2022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כותרת בלבד">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8/31/2022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8/31/2022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6E86A4C-8E40-4F87-A4F0-01A0687C5742}" type="datetimeFigureOut">
              <a:rPr lang="en-US" dirty="0"/>
              <a:t>8/31/2022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he-IL"/>
              <a:t>לחץ על הסמל כדי להוסיף תמונה</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5E72C73-2D91-4E12-BA25-F0AA0C03599B}" type="datetimeFigureOut">
              <a:rPr lang="en-US" dirty="0"/>
              <a:t>8/31/2022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B1D8B9"/>
            </a:gs>
            <a:gs pos="75000">
              <a:srgbClr val="FFFFFF"/>
            </a:gs>
            <a:gs pos="32000">
              <a:schemeClr val="bg1"/>
            </a:gs>
            <a:gs pos="100000">
              <a:srgbClr val="F4D88F"/>
            </a:gs>
          </a:gsLst>
          <a:lin ang="8100000" scaled="1"/>
          <a:tileRect/>
        </a:grad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8/31/2022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1" eaLnBrk="1" latinLnBrk="0" hangingPunct="1">
        <a:spcBef>
          <a:spcPct val="0"/>
        </a:spcBef>
        <a:buNone/>
        <a:defRPr sz="3600" b="0" i="0" kern="1200">
          <a:solidFill>
            <a:schemeClr val="bg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6B7CBE86-820F-D8B4-3112-EB22B57CE645}"/>
              </a:ext>
            </a:extLst>
          </p:cNvPr>
          <p:cNvPicPr>
            <a:picLocks noChangeAspect="1"/>
          </p:cNvPicPr>
          <p:nvPr/>
        </p:nvPicPr>
        <p:blipFill>
          <a:blip r:embed="rId2"/>
          <a:stretch>
            <a:fillRect/>
          </a:stretch>
        </p:blipFill>
        <p:spPr>
          <a:xfrm>
            <a:off x="-769547" y="950558"/>
            <a:ext cx="12961547" cy="4289725"/>
          </a:xfrm>
          <a:prstGeom prst="rect">
            <a:avLst/>
          </a:prstGeom>
        </p:spPr>
      </p:pic>
      <p:sp>
        <p:nvSpPr>
          <p:cNvPr id="5" name="תיבת טקסט 4">
            <a:extLst>
              <a:ext uri="{FF2B5EF4-FFF2-40B4-BE49-F238E27FC236}">
                <a16:creationId xmlns:a16="http://schemas.microsoft.com/office/drawing/2014/main" id="{D371901E-4091-D8AC-B1EF-006F1C341015}"/>
              </a:ext>
            </a:extLst>
          </p:cNvPr>
          <p:cNvSpPr txBox="1"/>
          <p:nvPr/>
        </p:nvSpPr>
        <p:spPr>
          <a:xfrm>
            <a:off x="11347048" y="111176"/>
            <a:ext cx="844952" cy="276999"/>
          </a:xfrm>
          <a:prstGeom prst="rect">
            <a:avLst/>
          </a:prstGeom>
          <a:noFill/>
        </p:spPr>
        <p:txBody>
          <a:bodyPr wrap="square" rtlCol="1">
            <a:spAutoFit/>
          </a:bodyPr>
          <a:lstStyle/>
          <a:p>
            <a:r>
              <a:rPr lang="he-IL" sz="1200" dirty="0">
                <a:solidFill>
                  <a:srgbClr val="7DA64A"/>
                </a:solidFill>
              </a:rPr>
              <a:t>בס"ד</a:t>
            </a:r>
          </a:p>
        </p:txBody>
      </p:sp>
      <p:sp>
        <p:nvSpPr>
          <p:cNvPr id="2" name="מלבן 1">
            <a:extLst>
              <a:ext uri="{FF2B5EF4-FFF2-40B4-BE49-F238E27FC236}">
                <a16:creationId xmlns:a16="http://schemas.microsoft.com/office/drawing/2014/main" id="{3E14AB98-C7F1-9EF2-4172-4C4FBE29000B}"/>
              </a:ext>
            </a:extLst>
          </p:cNvPr>
          <p:cNvSpPr/>
          <p:nvPr/>
        </p:nvSpPr>
        <p:spPr>
          <a:xfrm>
            <a:off x="419402" y="5589237"/>
            <a:ext cx="6370655"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מגישה: תמר אינדורסקי</a:t>
            </a:r>
          </a:p>
        </p:txBody>
      </p:sp>
    </p:spTree>
    <p:extLst>
      <p:ext uri="{BB962C8B-B14F-4D97-AF65-F5344CB8AC3E}">
        <p14:creationId xmlns:p14="http://schemas.microsoft.com/office/powerpoint/2010/main" val="4071891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5AC862CF-1014-BFCD-A1CB-B492CD9C6874}"/>
              </a:ext>
            </a:extLst>
          </p:cNvPr>
          <p:cNvSpPr txBox="1"/>
          <p:nvPr/>
        </p:nvSpPr>
        <p:spPr>
          <a:xfrm>
            <a:off x="2444188" y="1909822"/>
            <a:ext cx="7303624" cy="4136004"/>
          </a:xfrm>
          <a:prstGeom prst="rect">
            <a:avLst/>
          </a:prstGeom>
          <a:noFill/>
        </p:spPr>
        <p:txBody>
          <a:bodyPr wrap="square" rtlCol="1">
            <a:spAutoFit/>
          </a:bodyPr>
          <a:lstStyle/>
          <a:p>
            <a:pPr algn="r" rtl="1">
              <a:lnSpc>
                <a:spcPct val="107000"/>
              </a:lnSpc>
              <a:spcAft>
                <a:spcPts val="800"/>
              </a:spcAft>
            </a:pPr>
            <a:r>
              <a:rPr lang="he-IL" sz="2400" b="1" dirty="0">
                <a:solidFill>
                  <a:srgbClr val="7DA64A"/>
                </a:solidFill>
                <a:effectLst/>
                <a:latin typeface="Calibri" panose="020F0502020204030204" pitchFamily="34" charset="0"/>
                <a:ea typeface="Calibri" panose="020F0502020204030204" pitchFamily="34" charset="0"/>
                <a:cs typeface="Arial" panose="020B0604020202020204" pitchFamily="34" charset="0"/>
              </a:rPr>
              <a:t>לצורך פתרון הבעיה נגדיר:</a:t>
            </a:r>
            <a:endParaRPr lang="en-US" sz="2400" b="1" dirty="0">
              <a:solidFill>
                <a:srgbClr val="7DA64A"/>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r" rtl="1">
              <a:lnSpc>
                <a:spcPct val="107000"/>
              </a:lnSpc>
              <a:spcAft>
                <a:spcPts val="800"/>
              </a:spcAft>
              <a:buFont typeface="Arial" panose="020B0604020202020204" pitchFamily="34" charset="0"/>
              <a:buChar char="•"/>
            </a:pPr>
            <a:r>
              <a:rPr lang="en-US" sz="2400" b="1" dirty="0">
                <a:effectLst/>
                <a:latin typeface="Calibri" panose="020F0502020204030204" pitchFamily="34" charset="0"/>
                <a:ea typeface="Calibri" panose="020F0502020204030204" pitchFamily="34" charset="0"/>
                <a:cs typeface="Arial" panose="020B0604020202020204" pitchFamily="34" charset="0"/>
              </a:rPr>
              <a:t>K</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he-IL" sz="2400" dirty="0">
                <a:effectLst/>
                <a:latin typeface="Arial" panose="020B0604020202020204" pitchFamily="34" charset="0"/>
                <a:ea typeface="Calibri" panose="020F0502020204030204" pitchFamily="34" charset="0"/>
                <a:cs typeface="Arial" panose="020B0604020202020204" pitchFamily="34" charset="0"/>
              </a:rPr>
              <a:t>-מספר המשאיות המשתתפות בהובלה</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r" rtl="1">
              <a:lnSpc>
                <a:spcPct val="107000"/>
              </a:lnSpc>
              <a:spcAft>
                <a:spcPts val="800"/>
              </a:spcAft>
              <a:buFont typeface="Arial" panose="020B0604020202020204" pitchFamily="34" charset="0"/>
              <a:buChar char="•"/>
            </a:pPr>
            <a:r>
              <a:rPr lang="he-IL" sz="2400" b="1" dirty="0">
                <a:effectLst/>
                <a:latin typeface="Calibri" panose="020F0502020204030204" pitchFamily="34" charset="0"/>
                <a:ea typeface="Calibri" panose="020F0502020204030204" pitchFamily="34" charset="0"/>
                <a:cs typeface="Arial" panose="020B0604020202020204" pitchFamily="34" charset="0"/>
              </a:rPr>
              <a:t>קצה מסלול</a:t>
            </a:r>
            <a:r>
              <a:rPr lang="he-IL" sz="2400" dirty="0">
                <a:effectLst/>
                <a:latin typeface="Calibri" panose="020F0502020204030204" pitchFamily="34" charset="0"/>
                <a:ea typeface="Calibri" panose="020F0502020204030204" pitchFamily="34" charset="0"/>
                <a:cs typeface="Arial" panose="020B0604020202020204" pitchFamily="34" charset="0"/>
              </a:rPr>
              <a:t> -</a:t>
            </a:r>
            <a:r>
              <a:rPr lang="he-IL" sz="2400" dirty="0" err="1">
                <a:effectLst/>
                <a:latin typeface="Calibri" panose="020F0502020204030204" pitchFamily="34" charset="0"/>
                <a:ea typeface="Calibri" panose="020F0502020204030204" pitchFamily="34" charset="0"/>
                <a:cs typeface="Arial" panose="020B0604020202020204" pitchFamily="34" charset="0"/>
              </a:rPr>
              <a:t>הקדקוד</a:t>
            </a:r>
            <a:r>
              <a:rPr lang="he-IL" sz="2400" dirty="0">
                <a:effectLst/>
                <a:latin typeface="Calibri" panose="020F0502020204030204" pitchFamily="34" charset="0"/>
                <a:ea typeface="Calibri" panose="020F0502020204030204" pitchFamily="34" charset="0"/>
                <a:cs typeface="Arial" panose="020B0604020202020204" pitchFamily="34" charset="0"/>
              </a:rPr>
              <a:t> בגרף שמהווה כרגע את סיום המסלול.</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r" rtl="1">
              <a:lnSpc>
                <a:spcPct val="107000"/>
              </a:lnSpc>
              <a:spcAft>
                <a:spcPts val="800"/>
              </a:spcAft>
              <a:buFont typeface="Arial" panose="020B0604020202020204" pitchFamily="34" charset="0"/>
              <a:buChar char="•"/>
            </a:pPr>
            <a:r>
              <a:rPr lang="he-IL" sz="2400" b="1" dirty="0">
                <a:effectLst/>
                <a:latin typeface="Calibri" panose="020F0502020204030204" pitchFamily="34" charset="0"/>
                <a:ea typeface="Calibri" panose="020F0502020204030204" pitchFamily="34" charset="0"/>
                <a:cs typeface="Arial" panose="020B0604020202020204" pitchFamily="34" charset="0"/>
              </a:rPr>
              <a:t>קדקוד שחור</a:t>
            </a:r>
            <a:r>
              <a:rPr lang="he-IL" sz="2400" dirty="0">
                <a:effectLst/>
                <a:latin typeface="Calibri" panose="020F0502020204030204" pitchFamily="34" charset="0"/>
                <a:ea typeface="Calibri" panose="020F0502020204030204" pitchFamily="34" charset="0"/>
                <a:cs typeface="Arial" panose="020B0604020202020204" pitchFamily="34" charset="0"/>
              </a:rPr>
              <a:t>-קדקוד שלא שייך לקבוצה מסוימת.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r" rtl="1">
              <a:lnSpc>
                <a:spcPct val="107000"/>
              </a:lnSpc>
              <a:spcAft>
                <a:spcPts val="800"/>
              </a:spcAft>
              <a:buFont typeface="Arial" panose="020B0604020202020204" pitchFamily="34" charset="0"/>
              <a:buChar char="•"/>
            </a:pPr>
            <a:r>
              <a:rPr lang="he-IL" sz="2400" b="1" dirty="0">
                <a:effectLst/>
                <a:latin typeface="Calibri" panose="020F0502020204030204" pitchFamily="34" charset="0"/>
                <a:ea typeface="Calibri" panose="020F0502020204030204" pitchFamily="34" charset="0"/>
                <a:cs typeface="Arial" panose="020B0604020202020204" pitchFamily="34" charset="0"/>
              </a:rPr>
              <a:t>קצה מסלול פסול</a:t>
            </a:r>
            <a:r>
              <a:rPr lang="he-IL" sz="2400" dirty="0">
                <a:effectLst/>
                <a:latin typeface="Calibri" panose="020F0502020204030204" pitchFamily="34" charset="0"/>
                <a:ea typeface="Calibri" panose="020F0502020204030204" pitchFamily="34" charset="0"/>
                <a:cs typeface="Arial" panose="020B0604020202020204" pitchFamily="34" charset="0"/>
              </a:rPr>
              <a:t>- קצה מסלול שמוגדר כרגע ככזה שאסור למתוח ממנו קשתות.(כביכול הקשתות שיוצאות ממנו מחוקות).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endParaRPr lang="he-IL" sz="2400" dirty="0"/>
          </a:p>
        </p:txBody>
      </p:sp>
      <p:sp>
        <p:nvSpPr>
          <p:cNvPr id="3" name="מלבן 2">
            <a:extLst>
              <a:ext uri="{FF2B5EF4-FFF2-40B4-BE49-F238E27FC236}">
                <a16:creationId xmlns:a16="http://schemas.microsoft.com/office/drawing/2014/main" id="{4D56894B-68EB-9587-5863-58EF112B0990}"/>
              </a:ext>
            </a:extLst>
          </p:cNvPr>
          <p:cNvSpPr/>
          <p:nvPr/>
        </p:nvSpPr>
        <p:spPr>
          <a:xfrm>
            <a:off x="8491735" y="350509"/>
            <a:ext cx="2199641"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הגדרות</a:t>
            </a:r>
          </a:p>
        </p:txBody>
      </p:sp>
      <p:grpSp>
        <p:nvGrpSpPr>
          <p:cNvPr id="4" name="קבוצה 3">
            <a:extLst>
              <a:ext uri="{FF2B5EF4-FFF2-40B4-BE49-F238E27FC236}">
                <a16:creationId xmlns:a16="http://schemas.microsoft.com/office/drawing/2014/main" id="{9A8D7EFA-01EF-1390-FF96-B69484B98543}"/>
              </a:ext>
            </a:extLst>
          </p:cNvPr>
          <p:cNvGrpSpPr/>
          <p:nvPr/>
        </p:nvGrpSpPr>
        <p:grpSpPr>
          <a:xfrm>
            <a:off x="-503587" y="-123825"/>
            <a:ext cx="12943093" cy="2004891"/>
            <a:chOff x="-503587" y="-123825"/>
            <a:chExt cx="12943093" cy="2004891"/>
          </a:xfrm>
        </p:grpSpPr>
        <p:pic>
          <p:nvPicPr>
            <p:cNvPr id="5" name="תמונה 4">
              <a:extLst>
                <a:ext uri="{FF2B5EF4-FFF2-40B4-BE49-F238E27FC236}">
                  <a16:creationId xmlns:a16="http://schemas.microsoft.com/office/drawing/2014/main" id="{EF38D6CB-E8BC-D0EB-261D-925916EB4C7D}"/>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6" name="מחבר ישר 5">
              <a:extLst>
                <a:ext uri="{FF2B5EF4-FFF2-40B4-BE49-F238E27FC236}">
                  <a16:creationId xmlns:a16="http://schemas.microsoft.com/office/drawing/2014/main" id="{D5540B25-0CF0-859C-4A23-BBED4F11C049}"/>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95718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FF9A7821-8DBB-AB11-636B-BF5BFC778474}"/>
              </a:ext>
            </a:extLst>
          </p:cNvPr>
          <p:cNvSpPr/>
          <p:nvPr/>
        </p:nvSpPr>
        <p:spPr>
          <a:xfrm>
            <a:off x="7961777" y="328307"/>
            <a:ext cx="3143810"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האלגוריתם</a:t>
            </a:r>
          </a:p>
        </p:txBody>
      </p:sp>
      <p:sp>
        <p:nvSpPr>
          <p:cNvPr id="3" name="תיבת טקסט 2">
            <a:extLst>
              <a:ext uri="{FF2B5EF4-FFF2-40B4-BE49-F238E27FC236}">
                <a16:creationId xmlns:a16="http://schemas.microsoft.com/office/drawing/2014/main" id="{E0B6EECF-DA5E-724F-B150-96B4336DCFE0}"/>
              </a:ext>
            </a:extLst>
          </p:cNvPr>
          <p:cNvSpPr txBox="1"/>
          <p:nvPr/>
        </p:nvSpPr>
        <p:spPr>
          <a:xfrm flipH="1">
            <a:off x="6192455" y="1562582"/>
            <a:ext cx="5126459" cy="4454553"/>
          </a:xfrm>
          <a:prstGeom prst="rect">
            <a:avLst/>
          </a:prstGeom>
          <a:noFill/>
        </p:spPr>
        <p:txBody>
          <a:bodyPr wrap="square" rtlCol="1">
            <a:spAutoFit/>
          </a:bodyPr>
          <a:lstStyle/>
          <a:p>
            <a:pPr marL="342900" lvl="0" indent="-342900" algn="r" rtl="1">
              <a:lnSpc>
                <a:spcPct val="107000"/>
              </a:lnSpc>
              <a:buFont typeface="+mj-lt"/>
              <a:buAutoNum type="arabicPeriod"/>
            </a:pPr>
            <a:r>
              <a:rPr lang="he-IL" sz="2000" dirty="0">
                <a:effectLst/>
                <a:latin typeface="Calibri" panose="020F0502020204030204" pitchFamily="34" charset="0"/>
                <a:ea typeface="Calibri" panose="020F0502020204030204" pitchFamily="34" charset="0"/>
                <a:cs typeface="Arial" panose="020B0604020202020204" pitchFamily="34" charset="0"/>
              </a:rPr>
              <a:t>בשלב ראשון נמצא את </a:t>
            </a:r>
            <a:r>
              <a:rPr lang="en-US" sz="2000" dirty="0">
                <a:effectLst/>
                <a:latin typeface="Calibri" panose="020F0502020204030204" pitchFamily="34" charset="0"/>
                <a:ea typeface="Calibri" panose="020F0502020204030204" pitchFamily="34" charset="0"/>
                <a:cs typeface="Arial" panose="020B0604020202020204" pitchFamily="34" charset="0"/>
              </a:rPr>
              <a:t>2k </a:t>
            </a:r>
            <a:r>
              <a:rPr lang="he-IL" sz="2000" dirty="0">
                <a:effectLst/>
                <a:latin typeface="Calibri" panose="020F0502020204030204" pitchFamily="34" charset="0"/>
                <a:ea typeface="Calibri" panose="020F0502020204030204" pitchFamily="34" charset="0"/>
                <a:cs typeface="Arial" panose="020B0604020202020204" pitchFamily="34" charset="0"/>
              </a:rPr>
              <a:t> הקודקודים הקרובים ביותר ל-</a:t>
            </a:r>
            <a:r>
              <a:rPr lang="en-US" sz="2000" dirty="0">
                <a:effectLst/>
                <a:latin typeface="Calibri" panose="020F0502020204030204" pitchFamily="34" charset="0"/>
                <a:ea typeface="Calibri" panose="020F0502020204030204" pitchFamily="34" charset="0"/>
                <a:cs typeface="Arial" panose="020B0604020202020204" pitchFamily="34" charset="0"/>
              </a:rPr>
              <a:t>S</a:t>
            </a:r>
            <a:r>
              <a:rPr lang="he-IL" sz="2000" dirty="0">
                <a:effectLst/>
                <a:latin typeface="Calibri" panose="020F0502020204030204" pitchFamily="34" charset="0"/>
                <a:ea typeface="Calibri" panose="020F0502020204030204" pitchFamily="34" charset="0"/>
                <a:cs typeface="Arial" panose="020B0604020202020204" pitchFamily="34" charset="0"/>
              </a:rPr>
              <a:t> , נמתח אליהם קשתות ונשמור בקבוצה </a:t>
            </a:r>
            <a:r>
              <a:rPr lang="en-US" sz="2000" dirty="0">
                <a:effectLst/>
                <a:latin typeface="Calibri" panose="020F0502020204030204" pitchFamily="34" charset="0"/>
                <a:ea typeface="Calibri" panose="020F0502020204030204" pitchFamily="34" charset="0"/>
                <a:cs typeface="Arial" panose="020B0604020202020204" pitchFamily="34" charset="0"/>
              </a:rPr>
              <a:t>D</a:t>
            </a:r>
          </a:p>
          <a:p>
            <a:pPr marL="342900" lvl="0" indent="-342900" algn="r" rtl="1">
              <a:lnSpc>
                <a:spcPct val="107000"/>
              </a:lnSpc>
              <a:buFont typeface="+mj-lt"/>
              <a:buAutoNum type="arabicPeriod"/>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mj-lt"/>
              <a:buAutoNum type="arabicPeriod"/>
            </a:pPr>
            <a:r>
              <a:rPr lang="he-IL" sz="2000" dirty="0">
                <a:effectLst/>
                <a:latin typeface="Calibri" panose="020F0502020204030204" pitchFamily="34" charset="0"/>
                <a:ea typeface="Calibri" panose="020F0502020204030204" pitchFamily="34" charset="0"/>
                <a:cs typeface="Arial" panose="020B0604020202020204" pitchFamily="34" charset="0"/>
              </a:rPr>
              <a:t>בקבוצה </a:t>
            </a:r>
            <a:r>
              <a:rPr lang="en-US" sz="2000" dirty="0">
                <a:effectLst/>
                <a:latin typeface="Calibri" panose="020F0502020204030204" pitchFamily="34" charset="0"/>
                <a:ea typeface="Calibri" panose="020F0502020204030204" pitchFamily="34" charset="0"/>
                <a:cs typeface="Arial" panose="020B0604020202020204" pitchFamily="34" charset="0"/>
              </a:rPr>
              <a:t>D</a:t>
            </a:r>
            <a:r>
              <a:rPr lang="he-IL" sz="2000" dirty="0">
                <a:effectLst/>
                <a:latin typeface="Calibri" panose="020F0502020204030204" pitchFamily="34" charset="0"/>
                <a:ea typeface="Calibri" panose="020F0502020204030204" pitchFamily="34" charset="0"/>
                <a:cs typeface="Arial" panose="020B0604020202020204" pitchFamily="34" charset="0"/>
              </a:rPr>
              <a:t> נחפש בכל שלב 2 קודקודים קרובים ביותר שעדיין לא נבחרו, נבחר אותם ונסמן אותם כזוג, נפתח עבורם קבוצה חדשה ,כל קדקוד מהם יהווה קצה מסלול עבור הקבוצה. לאחר שכל הקודקודים התחלקו לקבוצות, נבדוק האם קיים קדקוד  כלשהו </a:t>
            </a:r>
            <a:r>
              <a:rPr lang="en-US" sz="2000" dirty="0">
                <a:effectLst/>
                <a:latin typeface="Calibri" panose="020F0502020204030204" pitchFamily="34" charset="0"/>
                <a:ea typeface="Calibri" panose="020F0502020204030204" pitchFamily="34" charset="0"/>
                <a:cs typeface="Arial" panose="020B0604020202020204" pitchFamily="34" charset="0"/>
              </a:rPr>
              <a:t>u</a:t>
            </a:r>
            <a:r>
              <a:rPr lang="he-IL" sz="2000" dirty="0">
                <a:effectLst/>
                <a:latin typeface="Calibri" panose="020F0502020204030204" pitchFamily="34" charset="0"/>
                <a:ea typeface="Calibri" panose="020F0502020204030204" pitchFamily="34" charset="0"/>
                <a:cs typeface="Arial" panose="020B0604020202020204" pitchFamily="34" charset="0"/>
              </a:rPr>
              <a:t> ב-</a:t>
            </a:r>
            <a:r>
              <a:rPr lang="en-US" sz="2000" dirty="0">
                <a:effectLst/>
                <a:latin typeface="Calibri" panose="020F0502020204030204" pitchFamily="34" charset="0"/>
                <a:ea typeface="Calibri" panose="020F0502020204030204" pitchFamily="34" charset="0"/>
                <a:cs typeface="Arial" panose="020B0604020202020204" pitchFamily="34" charset="0"/>
              </a:rPr>
              <a:t>D</a:t>
            </a:r>
            <a:r>
              <a:rPr lang="he-IL" sz="2000" dirty="0">
                <a:effectLst/>
                <a:latin typeface="Calibri" panose="020F0502020204030204" pitchFamily="34" charset="0"/>
                <a:ea typeface="Calibri" panose="020F0502020204030204" pitchFamily="34" charset="0"/>
                <a:cs typeface="Arial" panose="020B0604020202020204" pitchFamily="34" charset="0"/>
              </a:rPr>
              <a:t> כך שהקודקוד הקרוב אליו ביותר מבין הקודקודים ב-</a:t>
            </a:r>
            <a:r>
              <a:rPr lang="en-US" sz="2000" dirty="0">
                <a:effectLst/>
                <a:latin typeface="Calibri" panose="020F0502020204030204" pitchFamily="34" charset="0"/>
                <a:ea typeface="Calibri" panose="020F0502020204030204" pitchFamily="34" charset="0"/>
                <a:cs typeface="Arial" panose="020B0604020202020204" pitchFamily="34" charset="0"/>
              </a:rPr>
              <a:t>D</a:t>
            </a:r>
            <a:r>
              <a:rPr lang="he-IL" sz="2000" dirty="0">
                <a:effectLst/>
                <a:latin typeface="Calibri" panose="020F0502020204030204" pitchFamily="34" charset="0"/>
                <a:ea typeface="Calibri" panose="020F0502020204030204" pitchFamily="34" charset="0"/>
                <a:cs typeface="Arial" panose="020B0604020202020204" pitchFamily="34" charset="0"/>
              </a:rPr>
              <a:t> אינו הקודקוד שבקבוצה שלו.</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2000" dirty="0"/>
          </a:p>
        </p:txBody>
      </p:sp>
      <p:sp>
        <p:nvSpPr>
          <p:cNvPr id="6" name="אליפסה 5">
            <a:extLst>
              <a:ext uri="{FF2B5EF4-FFF2-40B4-BE49-F238E27FC236}">
                <a16:creationId xmlns:a16="http://schemas.microsoft.com/office/drawing/2014/main" id="{C89B3E88-3283-C801-CD29-926FC00167CF}"/>
              </a:ext>
            </a:extLst>
          </p:cNvPr>
          <p:cNvSpPr/>
          <p:nvPr/>
        </p:nvSpPr>
        <p:spPr>
          <a:xfrm>
            <a:off x="2695127" y="2727088"/>
            <a:ext cx="584436" cy="453044"/>
          </a:xfrm>
          <a:prstGeom prst="ellips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t>S</a:t>
            </a:r>
            <a:endParaRPr lang="he-IL" dirty="0"/>
          </a:p>
        </p:txBody>
      </p:sp>
      <p:sp>
        <p:nvSpPr>
          <p:cNvPr id="7" name="אליפסה 6">
            <a:extLst>
              <a:ext uri="{FF2B5EF4-FFF2-40B4-BE49-F238E27FC236}">
                <a16:creationId xmlns:a16="http://schemas.microsoft.com/office/drawing/2014/main" id="{3F0FF16C-8357-4C97-570C-19157ABE78FD}"/>
              </a:ext>
            </a:extLst>
          </p:cNvPr>
          <p:cNvSpPr/>
          <p:nvPr/>
        </p:nvSpPr>
        <p:spPr>
          <a:xfrm>
            <a:off x="367387" y="2139727"/>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L</a:t>
            </a:r>
            <a:endParaRPr lang="he-IL" sz="1600" dirty="0"/>
          </a:p>
        </p:txBody>
      </p:sp>
      <p:sp>
        <p:nvSpPr>
          <p:cNvPr id="8" name="אליפסה 7">
            <a:extLst>
              <a:ext uri="{FF2B5EF4-FFF2-40B4-BE49-F238E27FC236}">
                <a16:creationId xmlns:a16="http://schemas.microsoft.com/office/drawing/2014/main" id="{5B057869-77CF-457B-565C-E0648FCE3550}"/>
              </a:ext>
            </a:extLst>
          </p:cNvPr>
          <p:cNvSpPr/>
          <p:nvPr/>
        </p:nvSpPr>
        <p:spPr>
          <a:xfrm>
            <a:off x="520524" y="2972026"/>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K</a:t>
            </a:r>
            <a:endParaRPr lang="he-IL" sz="1600" dirty="0"/>
          </a:p>
        </p:txBody>
      </p:sp>
      <p:sp>
        <p:nvSpPr>
          <p:cNvPr id="9" name="אליפסה 8">
            <a:extLst>
              <a:ext uri="{FF2B5EF4-FFF2-40B4-BE49-F238E27FC236}">
                <a16:creationId xmlns:a16="http://schemas.microsoft.com/office/drawing/2014/main" id="{47C0FF5C-1B6E-BAEF-4BFE-754A2C154CB2}"/>
              </a:ext>
            </a:extLst>
          </p:cNvPr>
          <p:cNvSpPr/>
          <p:nvPr/>
        </p:nvSpPr>
        <p:spPr>
          <a:xfrm>
            <a:off x="2088295" y="2544305"/>
            <a:ext cx="395721" cy="340046"/>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sz="1600" dirty="0"/>
              <a:t>C</a:t>
            </a:r>
            <a:endParaRPr lang="he-IL" sz="1600" dirty="0"/>
          </a:p>
        </p:txBody>
      </p:sp>
      <p:sp>
        <p:nvSpPr>
          <p:cNvPr id="10" name="אליפסה 9">
            <a:extLst>
              <a:ext uri="{FF2B5EF4-FFF2-40B4-BE49-F238E27FC236}">
                <a16:creationId xmlns:a16="http://schemas.microsoft.com/office/drawing/2014/main" id="{108E3EA5-E42D-73A4-0EB5-16330B3DAF62}"/>
              </a:ext>
            </a:extLst>
          </p:cNvPr>
          <p:cNvSpPr/>
          <p:nvPr/>
        </p:nvSpPr>
        <p:spPr>
          <a:xfrm>
            <a:off x="2204392" y="2977736"/>
            <a:ext cx="395721" cy="340046"/>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sz="1600" dirty="0"/>
              <a:t>B</a:t>
            </a:r>
            <a:endParaRPr lang="he-IL" sz="1600" dirty="0"/>
          </a:p>
        </p:txBody>
      </p:sp>
      <p:sp>
        <p:nvSpPr>
          <p:cNvPr id="11" name="אליפסה 10">
            <a:extLst>
              <a:ext uri="{FF2B5EF4-FFF2-40B4-BE49-F238E27FC236}">
                <a16:creationId xmlns:a16="http://schemas.microsoft.com/office/drawing/2014/main" id="{B807C1AD-8ECC-40D2-0553-2C6B598714E2}"/>
              </a:ext>
            </a:extLst>
          </p:cNvPr>
          <p:cNvSpPr/>
          <p:nvPr/>
        </p:nvSpPr>
        <p:spPr>
          <a:xfrm>
            <a:off x="4019382" y="1980808"/>
            <a:ext cx="395721" cy="340046"/>
          </a:xfrm>
          <a:prstGeom prst="ellipse">
            <a:avLst/>
          </a:prstGeom>
          <a:solidFill>
            <a:schemeClr val="tx1"/>
          </a:solidFill>
          <a:ln>
            <a:solidFill>
              <a:srgbClr val="F4D88F"/>
            </a:solid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D</a:t>
            </a:r>
            <a:endParaRPr lang="he-IL" sz="1600" dirty="0"/>
          </a:p>
        </p:txBody>
      </p:sp>
      <p:sp>
        <p:nvSpPr>
          <p:cNvPr id="12" name="אליפסה 11">
            <a:extLst>
              <a:ext uri="{FF2B5EF4-FFF2-40B4-BE49-F238E27FC236}">
                <a16:creationId xmlns:a16="http://schemas.microsoft.com/office/drawing/2014/main" id="{A4C7B4CE-7D05-D73B-14C5-23764C8859EA}"/>
              </a:ext>
            </a:extLst>
          </p:cNvPr>
          <p:cNvSpPr/>
          <p:nvPr/>
        </p:nvSpPr>
        <p:spPr>
          <a:xfrm>
            <a:off x="520524" y="3768821"/>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A</a:t>
            </a:r>
            <a:endParaRPr lang="he-IL" sz="1600" dirty="0"/>
          </a:p>
        </p:txBody>
      </p:sp>
      <p:sp>
        <p:nvSpPr>
          <p:cNvPr id="13" name="אליפסה 12">
            <a:extLst>
              <a:ext uri="{FF2B5EF4-FFF2-40B4-BE49-F238E27FC236}">
                <a16:creationId xmlns:a16="http://schemas.microsoft.com/office/drawing/2014/main" id="{BBAFAC71-962E-10AA-DF24-6DCD6AE7F0B1}"/>
              </a:ext>
            </a:extLst>
          </p:cNvPr>
          <p:cNvSpPr/>
          <p:nvPr/>
        </p:nvSpPr>
        <p:spPr>
          <a:xfrm>
            <a:off x="2692674" y="3486000"/>
            <a:ext cx="395721" cy="340046"/>
          </a:xfrm>
          <a:prstGeom prst="ellipse">
            <a:avLst/>
          </a:prstGeom>
          <a:solidFill>
            <a:schemeClr val="tx1"/>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G</a:t>
            </a:r>
            <a:endParaRPr lang="he-IL" sz="1600" dirty="0"/>
          </a:p>
        </p:txBody>
      </p:sp>
      <p:sp>
        <p:nvSpPr>
          <p:cNvPr id="14" name="אליפסה 13">
            <a:extLst>
              <a:ext uri="{FF2B5EF4-FFF2-40B4-BE49-F238E27FC236}">
                <a16:creationId xmlns:a16="http://schemas.microsoft.com/office/drawing/2014/main" id="{4E1C1B85-5184-C4F5-1484-BF4633A7B1A4}"/>
              </a:ext>
            </a:extLst>
          </p:cNvPr>
          <p:cNvSpPr/>
          <p:nvPr/>
        </p:nvSpPr>
        <p:spPr>
          <a:xfrm>
            <a:off x="4967910" y="2586548"/>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H</a:t>
            </a:r>
            <a:endParaRPr lang="he-IL" sz="1600" dirty="0"/>
          </a:p>
        </p:txBody>
      </p:sp>
      <p:sp>
        <p:nvSpPr>
          <p:cNvPr id="15" name="אליפסה 14">
            <a:extLst>
              <a:ext uri="{FF2B5EF4-FFF2-40B4-BE49-F238E27FC236}">
                <a16:creationId xmlns:a16="http://schemas.microsoft.com/office/drawing/2014/main" id="{3E2D0ECB-C2B5-AA18-6C2B-4CC4D3714B5F}"/>
              </a:ext>
            </a:extLst>
          </p:cNvPr>
          <p:cNvSpPr/>
          <p:nvPr/>
        </p:nvSpPr>
        <p:spPr>
          <a:xfrm>
            <a:off x="4944744" y="1640762"/>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J</a:t>
            </a:r>
            <a:endParaRPr lang="he-IL" sz="1600" dirty="0"/>
          </a:p>
        </p:txBody>
      </p:sp>
      <p:sp>
        <p:nvSpPr>
          <p:cNvPr id="16" name="אליפסה 15">
            <a:extLst>
              <a:ext uri="{FF2B5EF4-FFF2-40B4-BE49-F238E27FC236}">
                <a16:creationId xmlns:a16="http://schemas.microsoft.com/office/drawing/2014/main" id="{C4124663-0E30-8AFB-86E3-FFB7099ADA87}"/>
              </a:ext>
            </a:extLst>
          </p:cNvPr>
          <p:cNvSpPr/>
          <p:nvPr/>
        </p:nvSpPr>
        <p:spPr>
          <a:xfrm>
            <a:off x="5503027" y="2214414"/>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I</a:t>
            </a:r>
            <a:endParaRPr lang="he-IL" sz="1600" dirty="0"/>
          </a:p>
        </p:txBody>
      </p:sp>
      <p:sp>
        <p:nvSpPr>
          <p:cNvPr id="17" name="אליפסה 16">
            <a:extLst>
              <a:ext uri="{FF2B5EF4-FFF2-40B4-BE49-F238E27FC236}">
                <a16:creationId xmlns:a16="http://schemas.microsoft.com/office/drawing/2014/main" id="{B78DA1EB-9CA4-590C-9E80-AC9C0A4CAA0B}"/>
              </a:ext>
            </a:extLst>
          </p:cNvPr>
          <p:cNvSpPr/>
          <p:nvPr/>
        </p:nvSpPr>
        <p:spPr>
          <a:xfrm>
            <a:off x="1106424" y="4307433"/>
            <a:ext cx="395721" cy="4533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F</a:t>
            </a:r>
            <a:endParaRPr lang="he-IL" sz="1600" dirty="0"/>
          </a:p>
        </p:txBody>
      </p:sp>
      <p:sp>
        <p:nvSpPr>
          <p:cNvPr id="18" name="אליפסה 17">
            <a:extLst>
              <a:ext uri="{FF2B5EF4-FFF2-40B4-BE49-F238E27FC236}">
                <a16:creationId xmlns:a16="http://schemas.microsoft.com/office/drawing/2014/main" id="{F0926DAA-5DEC-840E-CAC5-2FD9A0F0D363}"/>
              </a:ext>
            </a:extLst>
          </p:cNvPr>
          <p:cNvSpPr/>
          <p:nvPr/>
        </p:nvSpPr>
        <p:spPr>
          <a:xfrm>
            <a:off x="897028" y="1803685"/>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E</a:t>
            </a:r>
            <a:endParaRPr lang="he-IL" sz="1600" dirty="0"/>
          </a:p>
        </p:txBody>
      </p:sp>
      <p:cxnSp>
        <p:nvCxnSpPr>
          <p:cNvPr id="19" name="מחבר ישר 18">
            <a:extLst>
              <a:ext uri="{FF2B5EF4-FFF2-40B4-BE49-F238E27FC236}">
                <a16:creationId xmlns:a16="http://schemas.microsoft.com/office/drawing/2014/main" id="{52182999-1D34-1BE3-F216-31DC196F56DF}"/>
              </a:ext>
            </a:extLst>
          </p:cNvPr>
          <p:cNvCxnSpPr>
            <a:cxnSpLocks/>
            <a:stCxn id="9" idx="5"/>
            <a:endCxn id="6" idx="2"/>
          </p:cNvCxnSpPr>
          <p:nvPr/>
        </p:nvCxnSpPr>
        <p:spPr>
          <a:xfrm>
            <a:off x="2426064" y="2834552"/>
            <a:ext cx="269063" cy="119058"/>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0" name="מחבר ישר 19">
            <a:extLst>
              <a:ext uri="{FF2B5EF4-FFF2-40B4-BE49-F238E27FC236}">
                <a16:creationId xmlns:a16="http://schemas.microsoft.com/office/drawing/2014/main" id="{CA9D8C39-EC4D-3ED0-39E8-81889CB6C099}"/>
              </a:ext>
            </a:extLst>
          </p:cNvPr>
          <p:cNvCxnSpPr>
            <a:cxnSpLocks/>
            <a:stCxn id="6" idx="3"/>
            <a:endCxn id="10" idx="6"/>
          </p:cNvCxnSpPr>
          <p:nvPr/>
        </p:nvCxnSpPr>
        <p:spPr>
          <a:xfrm flipH="1">
            <a:off x="2600113" y="3113785"/>
            <a:ext cx="180603" cy="3397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1" name="מחבר ישר 20">
            <a:extLst>
              <a:ext uri="{FF2B5EF4-FFF2-40B4-BE49-F238E27FC236}">
                <a16:creationId xmlns:a16="http://schemas.microsoft.com/office/drawing/2014/main" id="{1799A7C7-4988-3A56-71FC-4DB913E4C6F6}"/>
              </a:ext>
            </a:extLst>
          </p:cNvPr>
          <p:cNvCxnSpPr>
            <a:cxnSpLocks/>
          </p:cNvCxnSpPr>
          <p:nvPr/>
        </p:nvCxnSpPr>
        <p:spPr>
          <a:xfrm flipH="1">
            <a:off x="2938940" y="3186866"/>
            <a:ext cx="96810" cy="305868"/>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cxnSp>
        <p:nvCxnSpPr>
          <p:cNvPr id="23" name="מחבר ישר 22">
            <a:extLst>
              <a:ext uri="{FF2B5EF4-FFF2-40B4-BE49-F238E27FC236}">
                <a16:creationId xmlns:a16="http://schemas.microsoft.com/office/drawing/2014/main" id="{9772E8C9-8419-D688-CFC3-A612E1534652}"/>
              </a:ext>
            </a:extLst>
          </p:cNvPr>
          <p:cNvCxnSpPr>
            <a:cxnSpLocks/>
            <a:stCxn id="11" idx="3"/>
            <a:endCxn id="6" idx="7"/>
          </p:cNvCxnSpPr>
          <p:nvPr/>
        </p:nvCxnSpPr>
        <p:spPr>
          <a:xfrm flipH="1">
            <a:off x="3193974" y="2271055"/>
            <a:ext cx="883360" cy="522380"/>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grpSp>
        <p:nvGrpSpPr>
          <p:cNvPr id="24" name="קבוצה 23">
            <a:extLst>
              <a:ext uri="{FF2B5EF4-FFF2-40B4-BE49-F238E27FC236}">
                <a16:creationId xmlns:a16="http://schemas.microsoft.com/office/drawing/2014/main" id="{41A51A00-F1ED-B281-3F09-05D20FE66E17}"/>
              </a:ext>
            </a:extLst>
          </p:cNvPr>
          <p:cNvGrpSpPr/>
          <p:nvPr/>
        </p:nvGrpSpPr>
        <p:grpSpPr>
          <a:xfrm>
            <a:off x="-503587" y="-123825"/>
            <a:ext cx="12943093" cy="2004891"/>
            <a:chOff x="-503587" y="-123825"/>
            <a:chExt cx="12943093" cy="2004891"/>
          </a:xfrm>
        </p:grpSpPr>
        <p:pic>
          <p:nvPicPr>
            <p:cNvPr id="25" name="תמונה 24">
              <a:extLst>
                <a:ext uri="{FF2B5EF4-FFF2-40B4-BE49-F238E27FC236}">
                  <a16:creationId xmlns:a16="http://schemas.microsoft.com/office/drawing/2014/main" id="{B5F3B528-C181-452B-B311-57D6654A0AA7}"/>
                </a:ext>
              </a:extLst>
            </p:cNvPr>
            <p:cNvPicPr>
              <a:picLocks noChangeAspect="1"/>
            </p:cNvPicPr>
            <p:nvPr/>
          </p:nvPicPr>
          <p:blipFill>
            <a:blip r:embed="rId4"/>
            <a:stretch>
              <a:fillRect/>
            </a:stretch>
          </p:blipFill>
          <p:spPr>
            <a:xfrm>
              <a:off x="-503587" y="-123825"/>
              <a:ext cx="6057845" cy="2004891"/>
            </a:xfrm>
            <a:prstGeom prst="rect">
              <a:avLst/>
            </a:prstGeom>
            <a:noFill/>
          </p:spPr>
        </p:pic>
        <p:cxnSp>
          <p:nvCxnSpPr>
            <p:cNvPr id="26" name="מחבר ישר 25">
              <a:extLst>
                <a:ext uri="{FF2B5EF4-FFF2-40B4-BE49-F238E27FC236}">
                  <a16:creationId xmlns:a16="http://schemas.microsoft.com/office/drawing/2014/main" id="{33455BC1-2906-E48A-7AEF-788D9D053ED9}"/>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pic>
        <p:nvPicPr>
          <p:cNvPr id="4" name="האלגוריתם">
            <a:hlinkClick r:id="" action="ppaction://media"/>
            <a:extLst>
              <a:ext uri="{FF2B5EF4-FFF2-40B4-BE49-F238E27FC236}">
                <a16:creationId xmlns:a16="http://schemas.microsoft.com/office/drawing/2014/main" id="{D011C615-41B3-6326-AC61-681F54C378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75307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10"/>
                                        </p:tgtEl>
                                        <p:attrNameLst>
                                          <p:attrName>fillcolor</p:attrName>
                                        </p:attrNameLst>
                                      </p:cBhvr>
                                      <p:to>
                                        <a:srgbClr val="002060"/>
                                      </p:to>
                                    </p:animClr>
                                    <p:set>
                                      <p:cBhvr>
                                        <p:cTn id="7" dur="10" fill="hold"/>
                                        <p:tgtEl>
                                          <p:spTgt spid="10"/>
                                        </p:tgtEl>
                                        <p:attrNameLst>
                                          <p:attrName>fill.type</p:attrName>
                                        </p:attrNameLst>
                                      </p:cBhvr>
                                      <p:to>
                                        <p:strVal val="solid"/>
                                      </p:to>
                                    </p:set>
                                    <p:set>
                                      <p:cBhvr>
                                        <p:cTn id="8" dur="10" fill="hold"/>
                                        <p:tgtEl>
                                          <p:spTgt spid="10"/>
                                        </p:tgtEl>
                                        <p:attrNameLst>
                                          <p:attrName>fill.on</p:attrName>
                                        </p:attrNameLst>
                                      </p:cBhvr>
                                      <p:to>
                                        <p:strVal val="tru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 fill="hold"/>
                                        <p:tgtEl>
                                          <p:spTgt spid="9"/>
                                        </p:tgtEl>
                                        <p:attrNameLst>
                                          <p:attrName>fillcolor</p:attrName>
                                        </p:attrNameLst>
                                      </p:cBhvr>
                                      <p:to>
                                        <a:srgbClr val="002060"/>
                                      </p:to>
                                    </p:animClr>
                                    <p:set>
                                      <p:cBhvr>
                                        <p:cTn id="15" dur="10" fill="hold"/>
                                        <p:tgtEl>
                                          <p:spTgt spid="9"/>
                                        </p:tgtEl>
                                        <p:attrNameLst>
                                          <p:attrName>fill.type</p:attrName>
                                        </p:attrNameLst>
                                      </p:cBhvr>
                                      <p:to>
                                        <p:strVal val="solid"/>
                                      </p:to>
                                    </p:set>
                                    <p:set>
                                      <p:cBhvr>
                                        <p:cTn id="16" dur="10" fill="hold"/>
                                        <p:tgtEl>
                                          <p:spTgt spid="9"/>
                                        </p:tgtEl>
                                        <p:attrNameLst>
                                          <p:attrName>fill.on</p:attrName>
                                        </p:attrNameLst>
                                      </p:cBhvr>
                                      <p:to>
                                        <p:strVal val="tru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10" fill="hold"/>
                                        <p:tgtEl>
                                          <p:spTgt spid="13"/>
                                        </p:tgtEl>
                                        <p:attrNameLst>
                                          <p:attrName>fillcolor</p:attrName>
                                        </p:attrNameLst>
                                      </p:cBhvr>
                                      <p:to>
                                        <a:srgbClr val="002060"/>
                                      </p:to>
                                    </p:animClr>
                                    <p:set>
                                      <p:cBhvr>
                                        <p:cTn id="23" dur="10" fill="hold"/>
                                        <p:tgtEl>
                                          <p:spTgt spid="13"/>
                                        </p:tgtEl>
                                        <p:attrNameLst>
                                          <p:attrName>fill.type</p:attrName>
                                        </p:attrNameLst>
                                      </p:cBhvr>
                                      <p:to>
                                        <p:strVal val="solid"/>
                                      </p:to>
                                    </p:set>
                                    <p:set>
                                      <p:cBhvr>
                                        <p:cTn id="24" dur="10" fill="hold"/>
                                        <p:tgtEl>
                                          <p:spTgt spid="13"/>
                                        </p:tgtEl>
                                        <p:attrNameLst>
                                          <p:attrName>fill.on</p:attrName>
                                        </p:attrNameLst>
                                      </p:cBhvr>
                                      <p:to>
                                        <p:strVal val="tru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10" fill="hold"/>
                                        <p:tgtEl>
                                          <p:spTgt spid="11"/>
                                        </p:tgtEl>
                                        <p:attrNameLst>
                                          <p:attrName>fillcolor</p:attrName>
                                        </p:attrNameLst>
                                      </p:cBhvr>
                                      <p:to>
                                        <a:srgbClr val="002060"/>
                                      </p:to>
                                    </p:animClr>
                                    <p:set>
                                      <p:cBhvr>
                                        <p:cTn id="31" dur="10" fill="hold"/>
                                        <p:tgtEl>
                                          <p:spTgt spid="11"/>
                                        </p:tgtEl>
                                        <p:attrNameLst>
                                          <p:attrName>fill.type</p:attrName>
                                        </p:attrNameLst>
                                      </p:cBhvr>
                                      <p:to>
                                        <p:strVal val="solid"/>
                                      </p:to>
                                    </p:set>
                                    <p:set>
                                      <p:cBhvr>
                                        <p:cTn id="32" dur="10" fill="hold"/>
                                        <p:tgtEl>
                                          <p:spTgt spid="11"/>
                                        </p:tgtEl>
                                        <p:attrNameLst>
                                          <p:attrName>fill.on</p:attrName>
                                        </p:attrNameLst>
                                      </p:cBhvr>
                                      <p:to>
                                        <p:strVal val="tru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mph" presetSubtype="2" fill="hold" nodeType="clickEffect">
                                  <p:stCondLst>
                                    <p:cond delay="0"/>
                                  </p:stCondLst>
                                  <p:childTnLst>
                                    <p:animClr clrSpc="rgb" dir="cw">
                                      <p:cBhvr>
                                        <p:cTn id="38" dur="10" fill="hold"/>
                                        <p:tgtEl>
                                          <p:spTgt spid="10"/>
                                        </p:tgtEl>
                                        <p:attrNameLst>
                                          <p:attrName>fillcolor</p:attrName>
                                        </p:attrNameLst>
                                      </p:cBhvr>
                                      <p:to>
                                        <a:srgbClr val="FFD965"/>
                                      </p:to>
                                    </p:animClr>
                                    <p:set>
                                      <p:cBhvr>
                                        <p:cTn id="39" dur="10" fill="hold"/>
                                        <p:tgtEl>
                                          <p:spTgt spid="10"/>
                                        </p:tgtEl>
                                        <p:attrNameLst>
                                          <p:attrName>fill.type</p:attrName>
                                        </p:attrNameLst>
                                      </p:cBhvr>
                                      <p:to>
                                        <p:strVal val="solid"/>
                                      </p:to>
                                    </p:set>
                                    <p:set>
                                      <p:cBhvr>
                                        <p:cTn id="40" dur="10" fill="hold"/>
                                        <p:tgtEl>
                                          <p:spTgt spid="10"/>
                                        </p:tgtEl>
                                        <p:attrNameLst>
                                          <p:attrName>fill.on</p:attrName>
                                        </p:attrNameLst>
                                      </p:cBhvr>
                                      <p:to>
                                        <p:strVal val="true"/>
                                      </p:to>
                                    </p:set>
                                  </p:childTnLst>
                                </p:cTn>
                              </p:par>
                              <p:par>
                                <p:cTn id="41" presetID="7" presetClass="emph" presetSubtype="2" fill="hold" nodeType="withEffect">
                                  <p:stCondLst>
                                    <p:cond delay="0"/>
                                  </p:stCondLst>
                                  <p:childTnLst>
                                    <p:animClr clrSpc="rgb" dir="cw">
                                      <p:cBhvr>
                                        <p:cTn id="42" dur="10" fill="hold"/>
                                        <p:tgtEl>
                                          <p:spTgt spid="20"/>
                                        </p:tgtEl>
                                        <p:attrNameLst>
                                          <p:attrName>stroke.color</p:attrName>
                                        </p:attrNameLst>
                                      </p:cBhvr>
                                      <p:to>
                                        <a:srgbClr val="FFD965"/>
                                      </p:to>
                                    </p:animClr>
                                    <p:set>
                                      <p:cBhvr>
                                        <p:cTn id="43" dur="10" fill="hold"/>
                                        <p:tgtEl>
                                          <p:spTgt spid="20"/>
                                        </p:tgtEl>
                                        <p:attrNameLst>
                                          <p:attrName>stroke.on</p:attrName>
                                        </p:attrNameLst>
                                      </p:cBhvr>
                                      <p:to>
                                        <p:strVal val="true"/>
                                      </p:to>
                                    </p:set>
                                  </p:childTnLst>
                                </p:cTn>
                              </p:par>
                              <p:par>
                                <p:cTn id="44" presetID="1" presetClass="emph" presetSubtype="2" fill="hold" nodeType="withEffect">
                                  <p:stCondLst>
                                    <p:cond delay="0"/>
                                  </p:stCondLst>
                                  <p:childTnLst>
                                    <p:animClr clrSpc="rgb" dir="cw">
                                      <p:cBhvr>
                                        <p:cTn id="45" dur="10" fill="hold"/>
                                        <p:tgtEl>
                                          <p:spTgt spid="9"/>
                                        </p:tgtEl>
                                        <p:attrNameLst>
                                          <p:attrName>fillcolor</p:attrName>
                                        </p:attrNameLst>
                                      </p:cBhvr>
                                      <p:to>
                                        <a:srgbClr val="FFD965"/>
                                      </p:to>
                                    </p:animClr>
                                    <p:set>
                                      <p:cBhvr>
                                        <p:cTn id="46" dur="10" fill="hold"/>
                                        <p:tgtEl>
                                          <p:spTgt spid="9"/>
                                        </p:tgtEl>
                                        <p:attrNameLst>
                                          <p:attrName>fill.type</p:attrName>
                                        </p:attrNameLst>
                                      </p:cBhvr>
                                      <p:to>
                                        <p:strVal val="solid"/>
                                      </p:to>
                                    </p:set>
                                    <p:set>
                                      <p:cBhvr>
                                        <p:cTn id="47" dur="10" fill="hold"/>
                                        <p:tgtEl>
                                          <p:spTgt spid="9"/>
                                        </p:tgtEl>
                                        <p:attrNameLst>
                                          <p:attrName>fill.on</p:attrName>
                                        </p:attrNameLst>
                                      </p:cBhvr>
                                      <p:to>
                                        <p:strVal val="true"/>
                                      </p:to>
                                    </p:set>
                                  </p:childTnLst>
                                </p:cTn>
                              </p:par>
                              <p:par>
                                <p:cTn id="48" presetID="7" presetClass="emph" presetSubtype="2" fill="hold" nodeType="withEffect">
                                  <p:stCondLst>
                                    <p:cond delay="0"/>
                                  </p:stCondLst>
                                  <p:childTnLst>
                                    <p:animClr clrSpc="rgb" dir="cw">
                                      <p:cBhvr>
                                        <p:cTn id="49" dur="10" fill="hold"/>
                                        <p:tgtEl>
                                          <p:spTgt spid="19"/>
                                        </p:tgtEl>
                                        <p:attrNameLst>
                                          <p:attrName>stroke.color</p:attrName>
                                        </p:attrNameLst>
                                      </p:cBhvr>
                                      <p:to>
                                        <a:srgbClr val="FFD965"/>
                                      </p:to>
                                    </p:animClr>
                                    <p:set>
                                      <p:cBhvr>
                                        <p:cTn id="50" dur="10" fill="hold"/>
                                        <p:tgtEl>
                                          <p:spTgt spid="19"/>
                                        </p:tgtEl>
                                        <p:attrNameLst>
                                          <p:attrName>stroke.on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10" fill="hold"/>
                                        <p:tgtEl>
                                          <p:spTgt spid="13"/>
                                        </p:tgtEl>
                                        <p:attrNameLst>
                                          <p:attrName>fillcolor</p:attrName>
                                        </p:attrNameLst>
                                      </p:cBhvr>
                                      <p:to>
                                        <a:srgbClr val="538135"/>
                                      </p:to>
                                    </p:animClr>
                                    <p:set>
                                      <p:cBhvr>
                                        <p:cTn id="55" dur="10" fill="hold"/>
                                        <p:tgtEl>
                                          <p:spTgt spid="13"/>
                                        </p:tgtEl>
                                        <p:attrNameLst>
                                          <p:attrName>fill.type</p:attrName>
                                        </p:attrNameLst>
                                      </p:cBhvr>
                                      <p:to>
                                        <p:strVal val="solid"/>
                                      </p:to>
                                    </p:set>
                                    <p:set>
                                      <p:cBhvr>
                                        <p:cTn id="56" dur="10" fill="hold"/>
                                        <p:tgtEl>
                                          <p:spTgt spid="13"/>
                                        </p:tgtEl>
                                        <p:attrNameLst>
                                          <p:attrName>fill.on</p:attrName>
                                        </p:attrNameLst>
                                      </p:cBhvr>
                                      <p:to>
                                        <p:strVal val="true"/>
                                      </p:to>
                                    </p:set>
                                  </p:childTnLst>
                                </p:cTn>
                              </p:par>
                              <p:par>
                                <p:cTn id="57" presetID="7" presetClass="emph" presetSubtype="2" fill="hold" nodeType="withEffect">
                                  <p:stCondLst>
                                    <p:cond delay="0"/>
                                  </p:stCondLst>
                                  <p:childTnLst>
                                    <p:animClr clrSpc="rgb" dir="cw">
                                      <p:cBhvr>
                                        <p:cTn id="58" dur="10" fill="hold"/>
                                        <p:tgtEl>
                                          <p:spTgt spid="21"/>
                                        </p:tgtEl>
                                        <p:attrNameLst>
                                          <p:attrName>stroke.color</p:attrName>
                                        </p:attrNameLst>
                                      </p:cBhvr>
                                      <p:to>
                                        <a:srgbClr val="538135"/>
                                      </p:to>
                                    </p:animClr>
                                    <p:set>
                                      <p:cBhvr>
                                        <p:cTn id="59" dur="10" fill="hold"/>
                                        <p:tgtEl>
                                          <p:spTgt spid="21"/>
                                        </p:tgtEl>
                                        <p:attrNameLst>
                                          <p:attrName>stroke.on</p:attrName>
                                        </p:attrNameLst>
                                      </p:cBhvr>
                                      <p:to>
                                        <p:strVal val="true"/>
                                      </p:to>
                                    </p:set>
                                  </p:childTnLst>
                                </p:cTn>
                              </p:par>
                              <p:par>
                                <p:cTn id="60" presetID="1" presetClass="emph" presetSubtype="2" fill="hold" nodeType="withEffect">
                                  <p:stCondLst>
                                    <p:cond delay="0"/>
                                  </p:stCondLst>
                                  <p:childTnLst>
                                    <p:animClr clrSpc="rgb" dir="cw">
                                      <p:cBhvr>
                                        <p:cTn id="61" dur="10" fill="hold"/>
                                        <p:tgtEl>
                                          <p:spTgt spid="11"/>
                                        </p:tgtEl>
                                        <p:attrNameLst>
                                          <p:attrName>fillcolor</p:attrName>
                                        </p:attrNameLst>
                                      </p:cBhvr>
                                      <p:to>
                                        <a:srgbClr val="538135"/>
                                      </p:to>
                                    </p:animClr>
                                    <p:set>
                                      <p:cBhvr>
                                        <p:cTn id="62" dur="10" fill="hold"/>
                                        <p:tgtEl>
                                          <p:spTgt spid="11"/>
                                        </p:tgtEl>
                                        <p:attrNameLst>
                                          <p:attrName>fill.type</p:attrName>
                                        </p:attrNameLst>
                                      </p:cBhvr>
                                      <p:to>
                                        <p:strVal val="solid"/>
                                      </p:to>
                                    </p:set>
                                    <p:set>
                                      <p:cBhvr>
                                        <p:cTn id="63" dur="10" fill="hold"/>
                                        <p:tgtEl>
                                          <p:spTgt spid="11"/>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10" fill="hold"/>
                                        <p:tgtEl>
                                          <p:spTgt spid="23"/>
                                        </p:tgtEl>
                                        <p:attrNameLst>
                                          <p:attrName>stroke.color</p:attrName>
                                        </p:attrNameLst>
                                      </p:cBhvr>
                                      <p:to>
                                        <a:srgbClr val="538135"/>
                                      </p:to>
                                    </p:animClr>
                                    <p:set>
                                      <p:cBhvr>
                                        <p:cTn id="66" dur="10" fill="hold"/>
                                        <p:tgtEl>
                                          <p:spTgt spid="23"/>
                                        </p:tgtEl>
                                        <p:attrNameLst>
                                          <p:attrName>stroke.on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mediacall" presetSubtype="0" fill="hold" nodeType="clickEffect">
                                  <p:stCondLst>
                                    <p:cond delay="0"/>
                                  </p:stCondLst>
                                  <p:childTnLst>
                                    <p:cmd type="call" cmd="playFrom(0.0)">
                                      <p:cBhvr>
                                        <p:cTn id="70" dur="1293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3416E13-ACEC-4AB6-CD2F-45D28BB70F3A}"/>
              </a:ext>
            </a:extLst>
          </p:cNvPr>
          <p:cNvSpPr/>
          <p:nvPr/>
        </p:nvSpPr>
        <p:spPr>
          <a:xfrm>
            <a:off x="7927053" y="409330"/>
            <a:ext cx="3143810" cy="923330"/>
          </a:xfrm>
          <a:prstGeom prst="rect">
            <a:avLst/>
          </a:prstGeom>
          <a:noFill/>
        </p:spPr>
        <p:txBody>
          <a:bodyPr wrap="none" lIns="91440" tIns="45720" rIns="91440" bIns="45720">
            <a:spAutoFit/>
          </a:bodyPr>
          <a:lstStyle/>
          <a:p>
            <a:pPr algn="ctr"/>
            <a:r>
              <a:rPr lang="he-IL" sz="5400" dirty="0">
                <a:ln w="0"/>
                <a:solidFill>
                  <a:srgbClr val="7DA64A"/>
                </a:solidFill>
                <a:effectLst>
                  <a:outerShdw blurRad="38100" dist="19050" dir="2700000" algn="tl" rotWithShape="0">
                    <a:schemeClr val="dk1">
                      <a:alpha val="40000"/>
                    </a:schemeClr>
                  </a:outerShdw>
                </a:effectLst>
              </a:rPr>
              <a:t>האלגוריתם</a:t>
            </a:r>
            <a:endParaRPr lang="he-IL" sz="5400" b="0" cap="none" spc="0" dirty="0">
              <a:ln w="0"/>
              <a:solidFill>
                <a:srgbClr val="7DA64A"/>
              </a:solidFill>
              <a:effectLst>
                <a:outerShdw blurRad="38100" dist="19050" dir="2700000" algn="tl" rotWithShape="0">
                  <a:schemeClr val="dk1">
                    <a:alpha val="40000"/>
                  </a:schemeClr>
                </a:outerShdw>
              </a:effectLst>
            </a:endParaRPr>
          </a:p>
        </p:txBody>
      </p:sp>
      <p:sp>
        <p:nvSpPr>
          <p:cNvPr id="3" name="תיבת טקסט 2">
            <a:extLst>
              <a:ext uri="{FF2B5EF4-FFF2-40B4-BE49-F238E27FC236}">
                <a16:creationId xmlns:a16="http://schemas.microsoft.com/office/drawing/2014/main" id="{A3E63646-03B8-79B4-A8B6-AFF1B7AB22B8}"/>
              </a:ext>
            </a:extLst>
          </p:cNvPr>
          <p:cNvSpPr txBox="1"/>
          <p:nvPr/>
        </p:nvSpPr>
        <p:spPr>
          <a:xfrm>
            <a:off x="6095999" y="2233914"/>
            <a:ext cx="5293489" cy="1938992"/>
          </a:xfrm>
          <a:prstGeom prst="rect">
            <a:avLst/>
          </a:prstGeom>
          <a:noFill/>
        </p:spPr>
        <p:txBody>
          <a:bodyPr wrap="square" rtlCol="1">
            <a:spAutoFit/>
          </a:bodyPr>
          <a:lstStyle/>
          <a:p>
            <a:pPr algn="r" rtl="1"/>
            <a:r>
              <a:rPr lang="he-IL" sz="2400" b="1" dirty="0">
                <a:effectLst/>
                <a:latin typeface="Calibri" panose="020F0502020204030204" pitchFamily="34" charset="0"/>
                <a:ea typeface="Calibri" panose="020F0502020204030204" pitchFamily="34" charset="0"/>
                <a:cs typeface="Arial" panose="020B0604020202020204" pitchFamily="34" charset="0"/>
              </a:rPr>
              <a:t>3</a:t>
            </a:r>
            <a:r>
              <a:rPr lang="he-IL" sz="2400" dirty="0">
                <a:effectLst/>
                <a:latin typeface="Calibri" panose="020F0502020204030204" pitchFamily="34" charset="0"/>
                <a:ea typeface="Calibri" panose="020F0502020204030204" pitchFamily="34" charset="0"/>
                <a:cs typeface="Arial" panose="020B0604020202020204" pitchFamily="34" charset="0"/>
              </a:rPr>
              <a:t>. 	אם נמצא קדקוד  כזה, נמחק אותו מ-</a:t>
            </a:r>
            <a:r>
              <a:rPr lang="en-US" sz="2400" dirty="0">
                <a:effectLst/>
                <a:latin typeface="Calibri" panose="020F0502020204030204" pitchFamily="34" charset="0"/>
                <a:ea typeface="Calibri" panose="020F0502020204030204" pitchFamily="34" charset="0"/>
                <a:cs typeface="Arial" panose="020B0604020202020204" pitchFamily="34" charset="0"/>
              </a:rPr>
              <a:t>D</a:t>
            </a:r>
            <a:r>
              <a:rPr lang="he-IL" sz="2400" dirty="0">
                <a:effectLst/>
                <a:latin typeface="Calibri" panose="020F0502020204030204" pitchFamily="34" charset="0"/>
                <a:ea typeface="Calibri" panose="020F0502020204030204" pitchFamily="34" charset="0"/>
                <a:cs typeface="Arial" panose="020B0604020202020204" pitchFamily="34" charset="0"/>
              </a:rPr>
              <a:t>.	נחפש את הקודקוד הבא בגרף שהכי 	קרוב ל-</a:t>
            </a:r>
            <a:r>
              <a:rPr lang="en-US" sz="2400" dirty="0">
                <a:effectLst/>
                <a:latin typeface="Calibri" panose="020F0502020204030204" pitchFamily="34" charset="0"/>
                <a:ea typeface="Calibri" panose="020F0502020204030204" pitchFamily="34" charset="0"/>
                <a:cs typeface="Arial" panose="020B0604020202020204" pitchFamily="34" charset="0"/>
              </a:rPr>
              <a:t>S</a:t>
            </a:r>
            <a:r>
              <a:rPr lang="he-IL" sz="2400" dirty="0">
                <a:effectLst/>
                <a:latin typeface="Calibri" panose="020F0502020204030204" pitchFamily="34" charset="0"/>
                <a:ea typeface="Calibri" panose="020F0502020204030204" pitchFamily="34" charset="0"/>
                <a:cs typeface="Arial" panose="020B0604020202020204" pitchFamily="34" charset="0"/>
              </a:rPr>
              <a:t>,נוסיף אותו לקבוצה </a:t>
            </a:r>
            <a:r>
              <a:rPr lang="en-US" sz="2400" dirty="0">
                <a:effectLst/>
                <a:latin typeface="Calibri" panose="020F0502020204030204" pitchFamily="34" charset="0"/>
                <a:ea typeface="Calibri" panose="020F0502020204030204" pitchFamily="34" charset="0"/>
                <a:cs typeface="Arial" panose="020B0604020202020204" pitchFamily="34" charset="0"/>
              </a:rPr>
              <a:t>D</a:t>
            </a:r>
            <a:r>
              <a:rPr lang="he-IL" sz="2400" dirty="0">
                <a:effectLst/>
                <a:latin typeface="Calibri" panose="020F0502020204030204" pitchFamily="34" charset="0"/>
                <a:ea typeface="Calibri" panose="020F0502020204030204" pitchFamily="34" charset="0"/>
                <a:cs typeface="Arial" panose="020B0604020202020204" pitchFamily="34" charset="0"/>
              </a:rPr>
              <a:t> , נמחק 	את החלוקה שיצרנו ונחזור לשלב 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2400" dirty="0"/>
          </a:p>
        </p:txBody>
      </p:sp>
      <p:grpSp>
        <p:nvGrpSpPr>
          <p:cNvPr id="23" name="קבוצה 22">
            <a:extLst>
              <a:ext uri="{FF2B5EF4-FFF2-40B4-BE49-F238E27FC236}">
                <a16:creationId xmlns:a16="http://schemas.microsoft.com/office/drawing/2014/main" id="{9B33A3B5-6B21-287A-A4FC-400CB13075CD}"/>
              </a:ext>
            </a:extLst>
          </p:cNvPr>
          <p:cNvGrpSpPr/>
          <p:nvPr/>
        </p:nvGrpSpPr>
        <p:grpSpPr>
          <a:xfrm>
            <a:off x="-503587" y="-123825"/>
            <a:ext cx="12943093" cy="2004891"/>
            <a:chOff x="-503587" y="-123825"/>
            <a:chExt cx="12943093" cy="2004891"/>
          </a:xfrm>
        </p:grpSpPr>
        <p:pic>
          <p:nvPicPr>
            <p:cNvPr id="24" name="תמונה 23">
              <a:extLst>
                <a:ext uri="{FF2B5EF4-FFF2-40B4-BE49-F238E27FC236}">
                  <a16:creationId xmlns:a16="http://schemas.microsoft.com/office/drawing/2014/main" id="{40F85165-3639-7AD5-A45E-6125CF99B9F6}"/>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25" name="מחבר ישר 24">
              <a:extLst>
                <a:ext uri="{FF2B5EF4-FFF2-40B4-BE49-F238E27FC236}">
                  <a16:creationId xmlns:a16="http://schemas.microsoft.com/office/drawing/2014/main" id="{DC6BD134-7AD4-DB0C-3A32-7239DFDA6019}"/>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
        <p:nvSpPr>
          <p:cNvPr id="26" name="אליפסה 25">
            <a:extLst>
              <a:ext uri="{FF2B5EF4-FFF2-40B4-BE49-F238E27FC236}">
                <a16:creationId xmlns:a16="http://schemas.microsoft.com/office/drawing/2014/main" id="{4A927572-4747-01F8-47E3-055169346932}"/>
              </a:ext>
            </a:extLst>
          </p:cNvPr>
          <p:cNvSpPr/>
          <p:nvPr/>
        </p:nvSpPr>
        <p:spPr>
          <a:xfrm>
            <a:off x="2780410" y="3128667"/>
            <a:ext cx="584436" cy="453044"/>
          </a:xfrm>
          <a:prstGeom prst="ellips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t>S</a:t>
            </a:r>
            <a:endParaRPr lang="he-IL" dirty="0"/>
          </a:p>
        </p:txBody>
      </p:sp>
      <p:sp>
        <p:nvSpPr>
          <p:cNvPr id="27" name="אליפסה 26">
            <a:extLst>
              <a:ext uri="{FF2B5EF4-FFF2-40B4-BE49-F238E27FC236}">
                <a16:creationId xmlns:a16="http://schemas.microsoft.com/office/drawing/2014/main" id="{D5F9A59C-6D59-477D-3083-36E44C9558BC}"/>
              </a:ext>
            </a:extLst>
          </p:cNvPr>
          <p:cNvSpPr/>
          <p:nvPr/>
        </p:nvSpPr>
        <p:spPr>
          <a:xfrm>
            <a:off x="452670" y="2541306"/>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L</a:t>
            </a:r>
            <a:endParaRPr lang="he-IL" sz="1600" dirty="0"/>
          </a:p>
        </p:txBody>
      </p:sp>
      <p:sp>
        <p:nvSpPr>
          <p:cNvPr id="28" name="אליפסה 27">
            <a:extLst>
              <a:ext uri="{FF2B5EF4-FFF2-40B4-BE49-F238E27FC236}">
                <a16:creationId xmlns:a16="http://schemas.microsoft.com/office/drawing/2014/main" id="{91518238-FF95-5470-0DFC-3361105FDE38}"/>
              </a:ext>
            </a:extLst>
          </p:cNvPr>
          <p:cNvSpPr/>
          <p:nvPr/>
        </p:nvSpPr>
        <p:spPr>
          <a:xfrm>
            <a:off x="605807" y="3373605"/>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K</a:t>
            </a:r>
            <a:endParaRPr lang="he-IL" sz="1600" dirty="0"/>
          </a:p>
        </p:txBody>
      </p:sp>
      <p:sp>
        <p:nvSpPr>
          <p:cNvPr id="29" name="אליפסה 28">
            <a:extLst>
              <a:ext uri="{FF2B5EF4-FFF2-40B4-BE49-F238E27FC236}">
                <a16:creationId xmlns:a16="http://schemas.microsoft.com/office/drawing/2014/main" id="{284D149B-1B02-BA8B-0C0E-41476CA99511}"/>
              </a:ext>
            </a:extLst>
          </p:cNvPr>
          <p:cNvSpPr/>
          <p:nvPr/>
        </p:nvSpPr>
        <p:spPr>
          <a:xfrm>
            <a:off x="2173578" y="2945884"/>
            <a:ext cx="395721" cy="3400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sz="1600" dirty="0"/>
              <a:t>C</a:t>
            </a:r>
            <a:endParaRPr lang="he-IL" sz="1600" dirty="0"/>
          </a:p>
        </p:txBody>
      </p:sp>
      <p:sp>
        <p:nvSpPr>
          <p:cNvPr id="30" name="אליפסה 29">
            <a:extLst>
              <a:ext uri="{FF2B5EF4-FFF2-40B4-BE49-F238E27FC236}">
                <a16:creationId xmlns:a16="http://schemas.microsoft.com/office/drawing/2014/main" id="{CD69670E-75B3-E2A3-3463-F76D54B99218}"/>
              </a:ext>
            </a:extLst>
          </p:cNvPr>
          <p:cNvSpPr/>
          <p:nvPr/>
        </p:nvSpPr>
        <p:spPr>
          <a:xfrm>
            <a:off x="2289675" y="3379315"/>
            <a:ext cx="395721" cy="3400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sz="1600" dirty="0"/>
              <a:t>B</a:t>
            </a:r>
            <a:endParaRPr lang="he-IL" sz="1600" dirty="0"/>
          </a:p>
        </p:txBody>
      </p:sp>
      <p:sp>
        <p:nvSpPr>
          <p:cNvPr id="31" name="אליפסה 30">
            <a:extLst>
              <a:ext uri="{FF2B5EF4-FFF2-40B4-BE49-F238E27FC236}">
                <a16:creationId xmlns:a16="http://schemas.microsoft.com/office/drawing/2014/main" id="{F2D96884-68C0-B84E-D9D6-D173B762E1FA}"/>
              </a:ext>
            </a:extLst>
          </p:cNvPr>
          <p:cNvSpPr/>
          <p:nvPr/>
        </p:nvSpPr>
        <p:spPr>
          <a:xfrm>
            <a:off x="4104665" y="2382387"/>
            <a:ext cx="395721" cy="3400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D</a:t>
            </a:r>
            <a:endParaRPr lang="he-IL" sz="1600" dirty="0"/>
          </a:p>
        </p:txBody>
      </p:sp>
      <p:sp>
        <p:nvSpPr>
          <p:cNvPr id="32" name="אליפסה 31">
            <a:extLst>
              <a:ext uri="{FF2B5EF4-FFF2-40B4-BE49-F238E27FC236}">
                <a16:creationId xmlns:a16="http://schemas.microsoft.com/office/drawing/2014/main" id="{E82CD94D-0129-D198-A0A2-5B2A72EF39FD}"/>
              </a:ext>
            </a:extLst>
          </p:cNvPr>
          <p:cNvSpPr/>
          <p:nvPr/>
        </p:nvSpPr>
        <p:spPr>
          <a:xfrm>
            <a:off x="605807" y="4170400"/>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A</a:t>
            </a:r>
            <a:endParaRPr lang="he-IL" sz="1600" dirty="0"/>
          </a:p>
        </p:txBody>
      </p:sp>
      <p:sp>
        <p:nvSpPr>
          <p:cNvPr id="33" name="אליפסה 32">
            <a:extLst>
              <a:ext uri="{FF2B5EF4-FFF2-40B4-BE49-F238E27FC236}">
                <a16:creationId xmlns:a16="http://schemas.microsoft.com/office/drawing/2014/main" id="{6457C114-C790-D61C-DB1F-5B21FDCC0743}"/>
              </a:ext>
            </a:extLst>
          </p:cNvPr>
          <p:cNvSpPr/>
          <p:nvPr/>
        </p:nvSpPr>
        <p:spPr>
          <a:xfrm>
            <a:off x="2777957" y="3887579"/>
            <a:ext cx="395721" cy="3400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sz="1600" dirty="0"/>
              <a:t>G</a:t>
            </a:r>
            <a:endParaRPr lang="he-IL" sz="1600" dirty="0"/>
          </a:p>
        </p:txBody>
      </p:sp>
      <p:sp>
        <p:nvSpPr>
          <p:cNvPr id="34" name="אליפסה 33">
            <a:extLst>
              <a:ext uri="{FF2B5EF4-FFF2-40B4-BE49-F238E27FC236}">
                <a16:creationId xmlns:a16="http://schemas.microsoft.com/office/drawing/2014/main" id="{C5E8435D-4C0A-54CB-0218-EE83D60F6279}"/>
              </a:ext>
            </a:extLst>
          </p:cNvPr>
          <p:cNvSpPr/>
          <p:nvPr/>
        </p:nvSpPr>
        <p:spPr>
          <a:xfrm>
            <a:off x="5053193" y="2988127"/>
            <a:ext cx="395721" cy="340046"/>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H</a:t>
            </a:r>
            <a:endParaRPr lang="he-IL" sz="1600" dirty="0"/>
          </a:p>
        </p:txBody>
      </p:sp>
      <p:sp>
        <p:nvSpPr>
          <p:cNvPr id="35" name="אליפסה 34">
            <a:extLst>
              <a:ext uri="{FF2B5EF4-FFF2-40B4-BE49-F238E27FC236}">
                <a16:creationId xmlns:a16="http://schemas.microsoft.com/office/drawing/2014/main" id="{A9C0AEDA-E98C-6788-18CF-7AE957C6500C}"/>
              </a:ext>
            </a:extLst>
          </p:cNvPr>
          <p:cNvSpPr/>
          <p:nvPr/>
        </p:nvSpPr>
        <p:spPr>
          <a:xfrm>
            <a:off x="5030027" y="2042341"/>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J</a:t>
            </a:r>
            <a:endParaRPr lang="he-IL" sz="1600" dirty="0"/>
          </a:p>
        </p:txBody>
      </p:sp>
      <p:sp>
        <p:nvSpPr>
          <p:cNvPr id="36" name="אליפסה 35">
            <a:extLst>
              <a:ext uri="{FF2B5EF4-FFF2-40B4-BE49-F238E27FC236}">
                <a16:creationId xmlns:a16="http://schemas.microsoft.com/office/drawing/2014/main" id="{40D8D4AF-787D-A9F3-F35F-E1B6E30D7C48}"/>
              </a:ext>
            </a:extLst>
          </p:cNvPr>
          <p:cNvSpPr/>
          <p:nvPr/>
        </p:nvSpPr>
        <p:spPr>
          <a:xfrm>
            <a:off x="5588310" y="2615993"/>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I</a:t>
            </a:r>
            <a:endParaRPr lang="he-IL" sz="1600" dirty="0"/>
          </a:p>
        </p:txBody>
      </p:sp>
      <p:sp>
        <p:nvSpPr>
          <p:cNvPr id="37" name="אליפסה 36">
            <a:extLst>
              <a:ext uri="{FF2B5EF4-FFF2-40B4-BE49-F238E27FC236}">
                <a16:creationId xmlns:a16="http://schemas.microsoft.com/office/drawing/2014/main" id="{CC97A760-53CD-546C-C5C2-C934180C22D9}"/>
              </a:ext>
            </a:extLst>
          </p:cNvPr>
          <p:cNvSpPr/>
          <p:nvPr/>
        </p:nvSpPr>
        <p:spPr>
          <a:xfrm>
            <a:off x="1191707" y="4709012"/>
            <a:ext cx="395721" cy="4533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F</a:t>
            </a:r>
            <a:endParaRPr lang="he-IL" sz="1600" dirty="0"/>
          </a:p>
        </p:txBody>
      </p:sp>
      <p:sp>
        <p:nvSpPr>
          <p:cNvPr id="38" name="אליפסה 37">
            <a:extLst>
              <a:ext uri="{FF2B5EF4-FFF2-40B4-BE49-F238E27FC236}">
                <a16:creationId xmlns:a16="http://schemas.microsoft.com/office/drawing/2014/main" id="{FFFF38AD-323C-2BCA-6317-90B8800608E4}"/>
              </a:ext>
            </a:extLst>
          </p:cNvPr>
          <p:cNvSpPr/>
          <p:nvPr/>
        </p:nvSpPr>
        <p:spPr>
          <a:xfrm>
            <a:off x="982311" y="2205264"/>
            <a:ext cx="395721" cy="340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E</a:t>
            </a:r>
            <a:endParaRPr lang="he-IL" sz="1600" dirty="0"/>
          </a:p>
        </p:txBody>
      </p:sp>
      <p:cxnSp>
        <p:nvCxnSpPr>
          <p:cNvPr id="39" name="מחבר ישר 38">
            <a:extLst>
              <a:ext uri="{FF2B5EF4-FFF2-40B4-BE49-F238E27FC236}">
                <a16:creationId xmlns:a16="http://schemas.microsoft.com/office/drawing/2014/main" id="{A1E14831-3AFF-4B12-767F-3CB0CAD87444}"/>
              </a:ext>
            </a:extLst>
          </p:cNvPr>
          <p:cNvCxnSpPr>
            <a:cxnSpLocks/>
            <a:stCxn id="29" idx="5"/>
            <a:endCxn id="26" idx="2"/>
          </p:cNvCxnSpPr>
          <p:nvPr/>
        </p:nvCxnSpPr>
        <p:spPr>
          <a:xfrm>
            <a:off x="2511347" y="3236131"/>
            <a:ext cx="269063" cy="119058"/>
          </a:xfrm>
          <a:prstGeom prst="line">
            <a:avLst/>
          </a:prstGeom>
        </p:spPr>
        <p:style>
          <a:lnRef idx="3">
            <a:schemeClr val="accent6"/>
          </a:lnRef>
          <a:fillRef idx="0">
            <a:schemeClr val="accent6"/>
          </a:fillRef>
          <a:effectRef idx="2">
            <a:schemeClr val="accent6"/>
          </a:effectRef>
          <a:fontRef idx="minor">
            <a:schemeClr val="tx1"/>
          </a:fontRef>
        </p:style>
      </p:cxnSp>
      <p:cxnSp>
        <p:nvCxnSpPr>
          <p:cNvPr id="40" name="מחבר ישר 39">
            <a:extLst>
              <a:ext uri="{FF2B5EF4-FFF2-40B4-BE49-F238E27FC236}">
                <a16:creationId xmlns:a16="http://schemas.microsoft.com/office/drawing/2014/main" id="{23B04189-6F7B-0C07-6C85-FED7D61D5F99}"/>
              </a:ext>
            </a:extLst>
          </p:cNvPr>
          <p:cNvCxnSpPr>
            <a:cxnSpLocks/>
            <a:stCxn id="26" idx="7"/>
            <a:endCxn id="31" idx="3"/>
          </p:cNvCxnSpPr>
          <p:nvPr/>
        </p:nvCxnSpPr>
        <p:spPr>
          <a:xfrm flipV="1">
            <a:off x="3279257" y="2672634"/>
            <a:ext cx="883360" cy="522380"/>
          </a:xfrm>
          <a:prstGeom prst="line">
            <a:avLst/>
          </a:prstGeom>
        </p:spPr>
        <p:style>
          <a:lnRef idx="3">
            <a:schemeClr val="accent4"/>
          </a:lnRef>
          <a:fillRef idx="0">
            <a:schemeClr val="accent4"/>
          </a:fillRef>
          <a:effectRef idx="2">
            <a:schemeClr val="accent4"/>
          </a:effectRef>
          <a:fontRef idx="minor">
            <a:schemeClr val="tx1"/>
          </a:fontRef>
        </p:style>
      </p:cxnSp>
      <p:cxnSp>
        <p:nvCxnSpPr>
          <p:cNvPr id="41" name="מחבר ישר 40">
            <a:extLst>
              <a:ext uri="{FF2B5EF4-FFF2-40B4-BE49-F238E27FC236}">
                <a16:creationId xmlns:a16="http://schemas.microsoft.com/office/drawing/2014/main" id="{A6F99641-A9FF-6C69-61FE-AB7A43A90C7D}"/>
              </a:ext>
            </a:extLst>
          </p:cNvPr>
          <p:cNvCxnSpPr>
            <a:cxnSpLocks/>
            <a:stCxn id="26" idx="3"/>
            <a:endCxn id="30" idx="6"/>
          </p:cNvCxnSpPr>
          <p:nvPr/>
        </p:nvCxnSpPr>
        <p:spPr>
          <a:xfrm flipH="1">
            <a:off x="2685396" y="3515364"/>
            <a:ext cx="180603" cy="33974"/>
          </a:xfrm>
          <a:prstGeom prst="line">
            <a:avLst/>
          </a:prstGeom>
        </p:spPr>
        <p:style>
          <a:lnRef idx="3">
            <a:schemeClr val="accent6"/>
          </a:lnRef>
          <a:fillRef idx="0">
            <a:schemeClr val="accent6"/>
          </a:fillRef>
          <a:effectRef idx="2">
            <a:schemeClr val="accent6"/>
          </a:effectRef>
          <a:fontRef idx="minor">
            <a:schemeClr val="tx1"/>
          </a:fontRef>
        </p:style>
      </p:cxnSp>
      <p:cxnSp>
        <p:nvCxnSpPr>
          <p:cNvPr id="42" name="מחבר ישר 41">
            <a:extLst>
              <a:ext uri="{FF2B5EF4-FFF2-40B4-BE49-F238E27FC236}">
                <a16:creationId xmlns:a16="http://schemas.microsoft.com/office/drawing/2014/main" id="{42FC992A-B891-BC1D-B56E-F868E925FDC6}"/>
              </a:ext>
            </a:extLst>
          </p:cNvPr>
          <p:cNvCxnSpPr>
            <a:cxnSpLocks/>
            <a:stCxn id="26" idx="6"/>
            <a:endCxn id="34" idx="2"/>
          </p:cNvCxnSpPr>
          <p:nvPr/>
        </p:nvCxnSpPr>
        <p:spPr>
          <a:xfrm flipV="1">
            <a:off x="3364846" y="3158150"/>
            <a:ext cx="1688347" cy="197039"/>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9381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2C16B21-7374-42C3-223C-973B0E549A13}"/>
              </a:ext>
            </a:extLst>
          </p:cNvPr>
          <p:cNvSpPr/>
          <p:nvPr/>
        </p:nvSpPr>
        <p:spPr>
          <a:xfrm>
            <a:off x="7927054" y="490353"/>
            <a:ext cx="3143810"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האלגוריתם</a:t>
            </a:r>
          </a:p>
        </p:txBody>
      </p:sp>
      <p:sp>
        <p:nvSpPr>
          <p:cNvPr id="3" name="תיבת טקסט 2">
            <a:extLst>
              <a:ext uri="{FF2B5EF4-FFF2-40B4-BE49-F238E27FC236}">
                <a16:creationId xmlns:a16="http://schemas.microsoft.com/office/drawing/2014/main" id="{288D032A-E153-6D24-5DE2-5EE070FB2260}"/>
              </a:ext>
            </a:extLst>
          </p:cNvPr>
          <p:cNvSpPr txBox="1"/>
          <p:nvPr/>
        </p:nvSpPr>
        <p:spPr>
          <a:xfrm>
            <a:off x="6391863" y="1498584"/>
            <a:ext cx="5706319" cy="5359416"/>
          </a:xfrm>
          <a:prstGeom prst="rect">
            <a:avLst/>
          </a:prstGeom>
          <a:noFill/>
        </p:spPr>
        <p:txBody>
          <a:bodyPr wrap="square" rtlCol="1">
            <a:spAutoFit/>
          </a:bodyPr>
          <a:lstStyle/>
          <a:p>
            <a:pPr lvl="0" algn="r" rtl="1">
              <a:lnSpc>
                <a:spcPct val="107000"/>
              </a:lnSpc>
            </a:pPr>
            <a:r>
              <a:rPr lang="he-IL" sz="2000" dirty="0">
                <a:effectLst/>
                <a:latin typeface="Calibri" panose="020F0502020204030204" pitchFamily="34" charset="0"/>
                <a:ea typeface="Calibri" panose="020F0502020204030204" pitchFamily="34" charset="0"/>
                <a:cs typeface="Arial" panose="020B0604020202020204" pitchFamily="34" charset="0"/>
              </a:rPr>
              <a:t>4. כל עוד קיימים קודקודים שחורים:</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gn="r" rtl="1">
              <a:lnSpc>
                <a:spcPct val="107000"/>
              </a:lnSpc>
            </a:pPr>
            <a:r>
              <a:rPr lang="he-IL" sz="2000" dirty="0">
                <a:effectLst/>
                <a:latin typeface="Calibri" panose="020F0502020204030204" pitchFamily="34" charset="0"/>
                <a:ea typeface="Calibri" panose="020F0502020204030204" pitchFamily="34" charset="0"/>
                <a:cs typeface="Arial" panose="020B0604020202020204" pitchFamily="34" charset="0"/>
              </a:rPr>
              <a:t>4.1 	נמצא את הקודקוד השחור</a:t>
            </a:r>
            <a:r>
              <a:rPr lang="en-US" sz="2000" dirty="0">
                <a:effectLst/>
                <a:latin typeface="Calibri" panose="020F0502020204030204" pitchFamily="34" charset="0"/>
                <a:ea typeface="Calibri" panose="020F0502020204030204" pitchFamily="34" charset="0"/>
                <a:cs typeface="Arial" panose="020B0604020202020204" pitchFamily="34" charset="0"/>
              </a:rPr>
              <a:t> u </a:t>
            </a:r>
            <a:r>
              <a:rPr lang="he-IL" sz="2000" dirty="0">
                <a:effectLst/>
                <a:latin typeface="Calibri" panose="020F0502020204030204" pitchFamily="34" charset="0"/>
                <a:ea typeface="Calibri" panose="020F0502020204030204" pitchFamily="34" charset="0"/>
                <a:cs typeface="Arial" panose="020B0604020202020204" pitchFamily="34" charset="0"/>
              </a:rPr>
              <a:t>שמרחקו מאחד 	מקצות המסלול </a:t>
            </a:r>
            <a:r>
              <a:rPr lang="en-US" sz="2000" dirty="0">
                <a:effectLst/>
                <a:latin typeface="Calibri" panose="020F0502020204030204" pitchFamily="34" charset="0"/>
                <a:ea typeface="Calibri" panose="020F0502020204030204" pitchFamily="34" charset="0"/>
                <a:cs typeface="Arial" panose="020B0604020202020204" pitchFamily="34" charset="0"/>
              </a:rPr>
              <a:t>v</a:t>
            </a:r>
            <a:r>
              <a:rPr lang="he-IL" sz="2000" dirty="0">
                <a:effectLst/>
                <a:latin typeface="Calibri" panose="020F0502020204030204" pitchFamily="34" charset="0"/>
                <a:ea typeface="Calibri" panose="020F0502020204030204" pitchFamily="34" charset="0"/>
                <a:cs typeface="Arial" panose="020B0604020202020204" pitchFamily="34" charset="0"/>
              </a:rPr>
              <a:t> הוא המינימלי והוא לא נמצא 	ב'רשימה השחורה' של הקבוצה של </a:t>
            </a:r>
            <a:r>
              <a:rPr lang="en-US" sz="2000" dirty="0">
                <a:effectLst/>
                <a:latin typeface="Calibri" panose="020F0502020204030204" pitchFamily="34" charset="0"/>
                <a:ea typeface="Calibri" panose="020F0502020204030204" pitchFamily="34" charset="0"/>
                <a:cs typeface="Arial" panose="020B0604020202020204" pitchFamily="34" charset="0"/>
              </a:rPr>
              <a:t>v</a:t>
            </a:r>
            <a:r>
              <a:rPr lang="he-IL" sz="2000" dirty="0">
                <a:effectLst/>
                <a:latin typeface="Calibri" panose="020F0502020204030204" pitchFamily="34" charset="0"/>
                <a:ea typeface="Calibri" panose="020F0502020204030204" pitchFamily="34" charset="0"/>
                <a:cs typeface="Arial" panose="020B0604020202020204" pitchFamily="34" charset="0"/>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gn="r" rtl="1">
              <a:lnSpc>
                <a:spcPct val="107000"/>
              </a:lnSpc>
            </a:pPr>
            <a:r>
              <a:rPr lang="he-IL" sz="2000" dirty="0">
                <a:effectLst/>
                <a:latin typeface="Calibri" panose="020F0502020204030204" pitchFamily="34" charset="0"/>
                <a:ea typeface="Calibri" panose="020F0502020204030204" pitchFamily="34" charset="0"/>
                <a:cs typeface="Arial" panose="020B0604020202020204" pitchFamily="34" charset="0"/>
              </a:rPr>
              <a:t>4.2 	אם הוספת קדקוד </a:t>
            </a:r>
            <a:r>
              <a:rPr lang="en-US" sz="2000" dirty="0">
                <a:effectLst/>
                <a:latin typeface="Calibri" panose="020F0502020204030204" pitchFamily="34" charset="0"/>
                <a:ea typeface="Calibri" panose="020F0502020204030204" pitchFamily="34" charset="0"/>
                <a:cs typeface="Arial" panose="020B0604020202020204" pitchFamily="34" charset="0"/>
              </a:rPr>
              <a:t>u</a:t>
            </a:r>
            <a:r>
              <a:rPr lang="he-IL" sz="2000" dirty="0">
                <a:effectLst/>
                <a:latin typeface="Calibri" panose="020F0502020204030204" pitchFamily="34" charset="0"/>
                <a:ea typeface="Calibri" panose="020F0502020204030204" pitchFamily="34" charset="0"/>
                <a:cs typeface="Arial" panose="020B0604020202020204" pitchFamily="34" charset="0"/>
              </a:rPr>
              <a:t> לקבוצה של </a:t>
            </a:r>
            <a:r>
              <a:rPr lang="en-US" sz="2000" dirty="0">
                <a:effectLst/>
                <a:latin typeface="Calibri" panose="020F0502020204030204" pitchFamily="34" charset="0"/>
                <a:ea typeface="Calibri" panose="020F0502020204030204" pitchFamily="34" charset="0"/>
                <a:cs typeface="Arial" panose="020B0604020202020204" pitchFamily="34" charset="0"/>
              </a:rPr>
              <a:t>v</a:t>
            </a:r>
            <a:r>
              <a:rPr lang="he-IL" sz="2000" dirty="0">
                <a:effectLst/>
                <a:latin typeface="Calibri" panose="020F0502020204030204" pitchFamily="34" charset="0"/>
                <a:ea typeface="Calibri" panose="020F0502020204030204" pitchFamily="34" charset="0"/>
                <a:cs typeface="Arial" panose="020B0604020202020204" pitchFamily="34" charset="0"/>
              </a:rPr>
              <a:t>, תגרום לכך 	שלא תהיה משאית המסוגלת לספק סחורה לכל 	החנויות בקבוצה , נוסיף את </a:t>
            </a:r>
            <a:r>
              <a:rPr lang="en-US" sz="2000" dirty="0">
                <a:effectLst/>
                <a:latin typeface="Calibri" panose="020F0502020204030204" pitchFamily="34" charset="0"/>
                <a:ea typeface="Calibri" panose="020F0502020204030204" pitchFamily="34" charset="0"/>
                <a:cs typeface="Arial" panose="020B0604020202020204" pitchFamily="34" charset="0"/>
              </a:rPr>
              <a:t>u</a:t>
            </a:r>
            <a:r>
              <a:rPr lang="he-IL" sz="2000" dirty="0">
                <a:effectLst/>
                <a:latin typeface="Calibri" panose="020F0502020204030204" pitchFamily="34" charset="0"/>
                <a:ea typeface="Calibri" panose="020F0502020204030204" pitchFamily="34" charset="0"/>
                <a:cs typeface="Arial" panose="020B0604020202020204" pitchFamily="34" charset="0"/>
              </a:rPr>
              <a:t> ל 'רשימה 	השחורה' של 	הקבוצה של </a:t>
            </a:r>
            <a:r>
              <a:rPr lang="en-US" sz="2000" dirty="0">
                <a:effectLst/>
                <a:latin typeface="Calibri" panose="020F0502020204030204" pitchFamily="34" charset="0"/>
                <a:ea typeface="Calibri" panose="020F0502020204030204" pitchFamily="34" charset="0"/>
                <a:cs typeface="Arial" panose="020B0604020202020204" pitchFamily="34" charset="0"/>
              </a:rPr>
              <a:t>v</a:t>
            </a:r>
            <a:r>
              <a:rPr lang="he-IL" sz="2000" dirty="0">
                <a:effectLst/>
                <a:latin typeface="Calibri" panose="020F0502020204030204" pitchFamily="34" charset="0"/>
                <a:ea typeface="Calibri" panose="020F0502020204030204" pitchFamily="34" charset="0"/>
                <a:cs typeface="Arial" panose="020B0604020202020204" pitchFamily="34" charset="0"/>
              </a:rPr>
              <a:t> ונחזור לשלב 5.1.</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gn="r" rtl="1">
              <a:lnSpc>
                <a:spcPct val="107000"/>
              </a:lnSpc>
            </a:pPr>
            <a:r>
              <a:rPr lang="he-IL" sz="2000" dirty="0">
                <a:effectLst/>
                <a:latin typeface="Calibri" panose="020F0502020204030204" pitchFamily="34" charset="0"/>
                <a:ea typeface="Calibri" panose="020F0502020204030204" pitchFamily="34" charset="0"/>
                <a:cs typeface="Arial" panose="020B0604020202020204" pitchFamily="34" charset="0"/>
              </a:rPr>
              <a:t>4.3 	אם קדקוד הקצה הקרוב ביותר ל-</a:t>
            </a:r>
            <a:r>
              <a:rPr lang="en-US" sz="2000" dirty="0">
                <a:effectLst/>
                <a:latin typeface="Calibri" panose="020F0502020204030204" pitchFamily="34" charset="0"/>
                <a:ea typeface="Calibri" panose="020F0502020204030204" pitchFamily="34" charset="0"/>
                <a:cs typeface="Arial" panose="020B0604020202020204" pitchFamily="34" charset="0"/>
              </a:rPr>
              <a:t>u</a:t>
            </a:r>
            <a:r>
              <a:rPr lang="he-IL" sz="2000" dirty="0">
                <a:effectLst/>
                <a:latin typeface="Calibri" panose="020F0502020204030204" pitchFamily="34" charset="0"/>
                <a:ea typeface="Calibri" panose="020F0502020204030204" pitchFamily="34" charset="0"/>
                <a:cs typeface="Arial" panose="020B0604020202020204" pitchFamily="34" charset="0"/>
              </a:rPr>
              <a:t> איננו שייך 	לקבוצה של קדקוד </a:t>
            </a:r>
            <a:r>
              <a:rPr lang="en-US" sz="2000" dirty="0">
                <a:effectLst/>
                <a:latin typeface="Calibri" panose="020F0502020204030204" pitchFamily="34" charset="0"/>
                <a:ea typeface="Calibri" panose="020F0502020204030204" pitchFamily="34" charset="0"/>
                <a:cs typeface="Arial" panose="020B0604020202020204" pitchFamily="34" charset="0"/>
              </a:rPr>
              <a:t>v</a:t>
            </a:r>
            <a:r>
              <a:rPr lang="he-IL" sz="2000" dirty="0">
                <a:effectLst/>
                <a:latin typeface="Calibri" panose="020F0502020204030204" pitchFamily="34" charset="0"/>
                <a:ea typeface="Calibri" panose="020F0502020204030204" pitchFamily="34" charset="0"/>
                <a:cs typeface="Arial" panose="020B0604020202020204" pitchFamily="34" charset="0"/>
              </a:rPr>
              <a:t> נגדיר את קדקוד </a:t>
            </a:r>
            <a:r>
              <a:rPr lang="en-US" sz="2000" dirty="0">
                <a:effectLst/>
                <a:latin typeface="Calibri" panose="020F0502020204030204" pitchFamily="34" charset="0"/>
                <a:ea typeface="Calibri" panose="020F0502020204030204" pitchFamily="34" charset="0"/>
                <a:cs typeface="Arial" panose="020B0604020202020204" pitchFamily="34" charset="0"/>
              </a:rPr>
              <a:t>v</a:t>
            </a:r>
            <a:r>
              <a:rPr lang="he-IL" sz="2000" dirty="0">
                <a:effectLst/>
                <a:latin typeface="Calibri" panose="020F0502020204030204" pitchFamily="34" charset="0"/>
                <a:ea typeface="Calibri" panose="020F0502020204030204" pitchFamily="34" charset="0"/>
                <a:cs typeface="Arial" panose="020B0604020202020204" pitchFamily="34" charset="0"/>
              </a:rPr>
              <a:t> כ 	'קדקוד פסול' ונחזור לשלב 5.1.</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gn="r" rtl="1">
              <a:lnSpc>
                <a:spcPct val="107000"/>
              </a:lnSpc>
            </a:pPr>
            <a:r>
              <a:rPr lang="he-IL" sz="2000" dirty="0">
                <a:effectLst/>
                <a:latin typeface="Calibri" panose="020F0502020204030204" pitchFamily="34" charset="0"/>
                <a:ea typeface="Calibri" panose="020F0502020204030204" pitchFamily="34" charset="0"/>
                <a:cs typeface="Arial" panose="020B0604020202020204" pitchFamily="34" charset="0"/>
              </a:rPr>
              <a:t>4.4 	נמתח קשת (</a:t>
            </a:r>
            <a:r>
              <a:rPr lang="en-US" sz="2000" dirty="0" err="1">
                <a:effectLst/>
                <a:latin typeface="Calibri" panose="020F0502020204030204" pitchFamily="34" charset="0"/>
                <a:ea typeface="Calibri" panose="020F0502020204030204" pitchFamily="34" charset="0"/>
                <a:cs typeface="Arial" panose="020B0604020202020204" pitchFamily="34" charset="0"/>
              </a:rPr>
              <a:t>u,v</a:t>
            </a:r>
            <a:r>
              <a:rPr lang="he-IL" sz="2000" dirty="0">
                <a:effectLst/>
                <a:latin typeface="Calibri" panose="020F0502020204030204" pitchFamily="34" charset="0"/>
                <a:ea typeface="Calibri" panose="020F0502020204030204" pitchFamily="34" charset="0"/>
                <a:cs typeface="Arial" panose="020B0604020202020204" pitchFamily="34" charset="0"/>
              </a:rPr>
              <a:t>), נעדכן את </a:t>
            </a:r>
            <a:r>
              <a:rPr lang="en-US" sz="2000" dirty="0">
                <a:effectLst/>
                <a:latin typeface="Calibri" panose="020F0502020204030204" pitchFamily="34" charset="0"/>
                <a:ea typeface="Calibri" panose="020F0502020204030204" pitchFamily="34" charset="0"/>
                <a:cs typeface="Arial" panose="020B0604020202020204" pitchFamily="34" charset="0"/>
              </a:rPr>
              <a:t>u</a:t>
            </a:r>
            <a:r>
              <a:rPr lang="he-IL" sz="2000" dirty="0">
                <a:effectLst/>
                <a:latin typeface="Calibri" panose="020F0502020204030204" pitchFamily="34" charset="0"/>
                <a:ea typeface="Calibri" panose="020F0502020204030204" pitchFamily="34" charset="0"/>
                <a:cs typeface="Arial" panose="020B0604020202020204" pitchFamily="34" charset="0"/>
              </a:rPr>
              <a:t> כשייך לקבוצה 	של </a:t>
            </a:r>
            <a:r>
              <a:rPr lang="en-US" sz="2000" dirty="0">
                <a:effectLst/>
                <a:latin typeface="Calibri" panose="020F0502020204030204" pitchFamily="34" charset="0"/>
                <a:ea typeface="Calibri" panose="020F0502020204030204" pitchFamily="34" charset="0"/>
                <a:cs typeface="Arial" panose="020B0604020202020204" pitchFamily="34" charset="0"/>
              </a:rPr>
              <a:t>v</a:t>
            </a:r>
            <a:r>
              <a:rPr lang="he-IL" sz="2000" dirty="0">
                <a:effectLst/>
                <a:latin typeface="Calibri" panose="020F0502020204030204" pitchFamily="34" charset="0"/>
                <a:ea typeface="Calibri" panose="020F0502020204030204" pitchFamily="34" charset="0"/>
                <a:cs typeface="Arial" panose="020B0604020202020204" pitchFamily="34" charset="0"/>
              </a:rPr>
              <a:t> וכקצה מסלול במקום </a:t>
            </a:r>
            <a:r>
              <a:rPr lang="en-US" sz="2000" dirty="0">
                <a:effectLst/>
                <a:latin typeface="Calibri" panose="020F0502020204030204" pitchFamily="34" charset="0"/>
                <a:ea typeface="Calibri" panose="020F0502020204030204" pitchFamily="34" charset="0"/>
                <a:cs typeface="Arial" panose="020B0604020202020204" pitchFamily="34" charset="0"/>
              </a:rPr>
              <a:t>v</a:t>
            </a:r>
            <a:r>
              <a:rPr lang="he-IL" sz="2000" dirty="0">
                <a:effectLst/>
                <a:latin typeface="Calibri" panose="020F0502020204030204" pitchFamily="34" charset="0"/>
                <a:ea typeface="Calibri" panose="020F0502020204030204" pitchFamily="34" charset="0"/>
                <a:cs typeface="Arial" panose="020B0604020202020204" pitchFamily="34" charset="0"/>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4.5	נבטל את כל הגדרות ה 'קודקודים הפסולים'.</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3600" dirty="0"/>
          </a:p>
        </p:txBody>
      </p:sp>
      <p:sp>
        <p:nvSpPr>
          <p:cNvPr id="4" name="אליפסה 3">
            <a:extLst>
              <a:ext uri="{FF2B5EF4-FFF2-40B4-BE49-F238E27FC236}">
                <a16:creationId xmlns:a16="http://schemas.microsoft.com/office/drawing/2014/main" id="{19A41CFF-B52B-5CB7-6E4E-F7D5075F8D1E}"/>
              </a:ext>
            </a:extLst>
          </p:cNvPr>
          <p:cNvSpPr/>
          <p:nvPr/>
        </p:nvSpPr>
        <p:spPr>
          <a:xfrm>
            <a:off x="2658601" y="3360165"/>
            <a:ext cx="584436" cy="453044"/>
          </a:xfrm>
          <a:prstGeom prst="ellipse">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t>S</a:t>
            </a:r>
            <a:endParaRPr lang="he-IL" dirty="0"/>
          </a:p>
        </p:txBody>
      </p:sp>
      <p:sp>
        <p:nvSpPr>
          <p:cNvPr id="5" name="אליפסה 4">
            <a:extLst>
              <a:ext uri="{FF2B5EF4-FFF2-40B4-BE49-F238E27FC236}">
                <a16:creationId xmlns:a16="http://schemas.microsoft.com/office/drawing/2014/main" id="{DCDAE720-4D00-3DA9-554C-A5BDD3AF26E2}"/>
              </a:ext>
            </a:extLst>
          </p:cNvPr>
          <p:cNvSpPr/>
          <p:nvPr/>
        </p:nvSpPr>
        <p:spPr>
          <a:xfrm>
            <a:off x="330861" y="2772804"/>
            <a:ext cx="395721" cy="340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L</a:t>
            </a:r>
            <a:endParaRPr lang="he-IL" sz="1600" dirty="0"/>
          </a:p>
        </p:txBody>
      </p:sp>
      <p:sp>
        <p:nvSpPr>
          <p:cNvPr id="6" name="אליפסה 5">
            <a:extLst>
              <a:ext uri="{FF2B5EF4-FFF2-40B4-BE49-F238E27FC236}">
                <a16:creationId xmlns:a16="http://schemas.microsoft.com/office/drawing/2014/main" id="{F5924087-8B7C-13D2-7D74-18F11A41FBB5}"/>
              </a:ext>
            </a:extLst>
          </p:cNvPr>
          <p:cNvSpPr/>
          <p:nvPr/>
        </p:nvSpPr>
        <p:spPr>
          <a:xfrm>
            <a:off x="483998" y="3605103"/>
            <a:ext cx="395721" cy="340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K</a:t>
            </a:r>
            <a:endParaRPr lang="he-IL" sz="1600" dirty="0"/>
          </a:p>
        </p:txBody>
      </p:sp>
      <p:sp>
        <p:nvSpPr>
          <p:cNvPr id="7" name="אליפסה 6">
            <a:extLst>
              <a:ext uri="{FF2B5EF4-FFF2-40B4-BE49-F238E27FC236}">
                <a16:creationId xmlns:a16="http://schemas.microsoft.com/office/drawing/2014/main" id="{5502E8F5-68B0-737A-A465-B239359C0473}"/>
              </a:ext>
            </a:extLst>
          </p:cNvPr>
          <p:cNvSpPr/>
          <p:nvPr/>
        </p:nvSpPr>
        <p:spPr>
          <a:xfrm>
            <a:off x="2051769" y="3177382"/>
            <a:ext cx="395721" cy="340046"/>
          </a:xfrm>
          <a:prstGeom prst="ellipse">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sz="1600" dirty="0"/>
              <a:t>C</a:t>
            </a:r>
            <a:endParaRPr lang="he-IL" sz="1600" dirty="0"/>
          </a:p>
        </p:txBody>
      </p:sp>
      <p:sp>
        <p:nvSpPr>
          <p:cNvPr id="8" name="אליפסה 7">
            <a:extLst>
              <a:ext uri="{FF2B5EF4-FFF2-40B4-BE49-F238E27FC236}">
                <a16:creationId xmlns:a16="http://schemas.microsoft.com/office/drawing/2014/main" id="{FCD68291-94FC-8666-8219-7E6D6374239D}"/>
              </a:ext>
            </a:extLst>
          </p:cNvPr>
          <p:cNvSpPr/>
          <p:nvPr/>
        </p:nvSpPr>
        <p:spPr>
          <a:xfrm>
            <a:off x="2167866" y="3610813"/>
            <a:ext cx="395721" cy="340046"/>
          </a:xfrm>
          <a:prstGeom prst="ellipse">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sz="1600" dirty="0"/>
              <a:t>B</a:t>
            </a:r>
            <a:endParaRPr lang="he-IL" sz="1600" dirty="0"/>
          </a:p>
        </p:txBody>
      </p:sp>
      <p:sp>
        <p:nvSpPr>
          <p:cNvPr id="9" name="אליפסה 8">
            <a:extLst>
              <a:ext uri="{FF2B5EF4-FFF2-40B4-BE49-F238E27FC236}">
                <a16:creationId xmlns:a16="http://schemas.microsoft.com/office/drawing/2014/main" id="{CFEBF873-6ED2-9C2B-F86F-BA416683F563}"/>
              </a:ext>
            </a:extLst>
          </p:cNvPr>
          <p:cNvSpPr/>
          <p:nvPr/>
        </p:nvSpPr>
        <p:spPr>
          <a:xfrm>
            <a:off x="3982856" y="2613885"/>
            <a:ext cx="395721" cy="340046"/>
          </a:xfrm>
          <a:prstGeom prst="ellipse">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D</a:t>
            </a:r>
            <a:endParaRPr lang="he-IL" sz="1600" dirty="0"/>
          </a:p>
        </p:txBody>
      </p:sp>
      <p:sp>
        <p:nvSpPr>
          <p:cNvPr id="10" name="אליפסה 9">
            <a:extLst>
              <a:ext uri="{FF2B5EF4-FFF2-40B4-BE49-F238E27FC236}">
                <a16:creationId xmlns:a16="http://schemas.microsoft.com/office/drawing/2014/main" id="{1CA38F27-2D3F-4045-CC5A-C5543E3BA44E}"/>
              </a:ext>
            </a:extLst>
          </p:cNvPr>
          <p:cNvSpPr/>
          <p:nvPr/>
        </p:nvSpPr>
        <p:spPr>
          <a:xfrm>
            <a:off x="483998" y="4401898"/>
            <a:ext cx="395721" cy="340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A</a:t>
            </a:r>
            <a:endParaRPr lang="he-IL" sz="1600" dirty="0"/>
          </a:p>
        </p:txBody>
      </p:sp>
      <p:sp>
        <p:nvSpPr>
          <p:cNvPr id="11" name="אליפסה 10">
            <a:extLst>
              <a:ext uri="{FF2B5EF4-FFF2-40B4-BE49-F238E27FC236}">
                <a16:creationId xmlns:a16="http://schemas.microsoft.com/office/drawing/2014/main" id="{23A31E42-7F41-1ABA-22B0-054C64DB0848}"/>
              </a:ext>
            </a:extLst>
          </p:cNvPr>
          <p:cNvSpPr/>
          <p:nvPr/>
        </p:nvSpPr>
        <p:spPr>
          <a:xfrm>
            <a:off x="2656148" y="4119077"/>
            <a:ext cx="395721" cy="340046"/>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sz="1600" dirty="0"/>
              <a:t>G</a:t>
            </a:r>
            <a:endParaRPr lang="he-IL" sz="1600" dirty="0"/>
          </a:p>
        </p:txBody>
      </p:sp>
      <p:sp>
        <p:nvSpPr>
          <p:cNvPr id="12" name="אליפסה 11">
            <a:extLst>
              <a:ext uri="{FF2B5EF4-FFF2-40B4-BE49-F238E27FC236}">
                <a16:creationId xmlns:a16="http://schemas.microsoft.com/office/drawing/2014/main" id="{E39AC694-5520-EA2C-B381-A941822D52C9}"/>
              </a:ext>
            </a:extLst>
          </p:cNvPr>
          <p:cNvSpPr/>
          <p:nvPr/>
        </p:nvSpPr>
        <p:spPr>
          <a:xfrm>
            <a:off x="4931384" y="3219625"/>
            <a:ext cx="395721" cy="340046"/>
          </a:xfrm>
          <a:prstGeom prst="ellipse">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H</a:t>
            </a:r>
            <a:endParaRPr lang="he-IL" sz="1600" dirty="0"/>
          </a:p>
        </p:txBody>
      </p:sp>
      <p:sp>
        <p:nvSpPr>
          <p:cNvPr id="13" name="אליפסה 12">
            <a:extLst>
              <a:ext uri="{FF2B5EF4-FFF2-40B4-BE49-F238E27FC236}">
                <a16:creationId xmlns:a16="http://schemas.microsoft.com/office/drawing/2014/main" id="{207DD5C8-BE45-0C7F-5654-97F2ADAB0CBD}"/>
              </a:ext>
            </a:extLst>
          </p:cNvPr>
          <p:cNvSpPr/>
          <p:nvPr/>
        </p:nvSpPr>
        <p:spPr>
          <a:xfrm>
            <a:off x="4908218" y="2273839"/>
            <a:ext cx="395721" cy="340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J</a:t>
            </a:r>
            <a:endParaRPr lang="he-IL" sz="1600" dirty="0"/>
          </a:p>
        </p:txBody>
      </p:sp>
      <p:sp>
        <p:nvSpPr>
          <p:cNvPr id="14" name="אליפסה 13">
            <a:extLst>
              <a:ext uri="{FF2B5EF4-FFF2-40B4-BE49-F238E27FC236}">
                <a16:creationId xmlns:a16="http://schemas.microsoft.com/office/drawing/2014/main" id="{C7A6A9BF-2ED5-5F66-23CC-C04BA71812DB}"/>
              </a:ext>
            </a:extLst>
          </p:cNvPr>
          <p:cNvSpPr/>
          <p:nvPr/>
        </p:nvSpPr>
        <p:spPr>
          <a:xfrm>
            <a:off x="5466501" y="2847491"/>
            <a:ext cx="395721" cy="340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I</a:t>
            </a:r>
            <a:endParaRPr lang="he-IL" sz="1600" dirty="0"/>
          </a:p>
        </p:txBody>
      </p:sp>
      <p:sp>
        <p:nvSpPr>
          <p:cNvPr id="15" name="אליפסה 14">
            <a:extLst>
              <a:ext uri="{FF2B5EF4-FFF2-40B4-BE49-F238E27FC236}">
                <a16:creationId xmlns:a16="http://schemas.microsoft.com/office/drawing/2014/main" id="{AC8571A3-6E31-4810-704A-05D72C56B0EF}"/>
              </a:ext>
            </a:extLst>
          </p:cNvPr>
          <p:cNvSpPr/>
          <p:nvPr/>
        </p:nvSpPr>
        <p:spPr>
          <a:xfrm>
            <a:off x="1069898" y="4940510"/>
            <a:ext cx="395721" cy="453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F</a:t>
            </a:r>
            <a:endParaRPr lang="he-IL" sz="1600" dirty="0"/>
          </a:p>
        </p:txBody>
      </p:sp>
      <p:sp>
        <p:nvSpPr>
          <p:cNvPr id="16" name="אליפסה 15">
            <a:extLst>
              <a:ext uri="{FF2B5EF4-FFF2-40B4-BE49-F238E27FC236}">
                <a16:creationId xmlns:a16="http://schemas.microsoft.com/office/drawing/2014/main" id="{5E5CCE3E-15FE-C652-B293-327AE0E17E43}"/>
              </a:ext>
            </a:extLst>
          </p:cNvPr>
          <p:cNvSpPr/>
          <p:nvPr/>
        </p:nvSpPr>
        <p:spPr>
          <a:xfrm>
            <a:off x="860502" y="2436762"/>
            <a:ext cx="395721" cy="340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E</a:t>
            </a:r>
            <a:endParaRPr lang="he-IL" sz="1600" dirty="0"/>
          </a:p>
        </p:txBody>
      </p:sp>
      <p:cxnSp>
        <p:nvCxnSpPr>
          <p:cNvPr id="17" name="מחבר ישר 16">
            <a:extLst>
              <a:ext uri="{FF2B5EF4-FFF2-40B4-BE49-F238E27FC236}">
                <a16:creationId xmlns:a16="http://schemas.microsoft.com/office/drawing/2014/main" id="{79A75998-B911-0FF2-1C94-35E0BA0DA84E}"/>
              </a:ext>
            </a:extLst>
          </p:cNvPr>
          <p:cNvCxnSpPr>
            <a:cxnSpLocks/>
            <a:stCxn id="7" idx="5"/>
            <a:endCxn id="4" idx="2"/>
          </p:cNvCxnSpPr>
          <p:nvPr/>
        </p:nvCxnSpPr>
        <p:spPr>
          <a:xfrm>
            <a:off x="2389538" y="3467629"/>
            <a:ext cx="269063" cy="119058"/>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18" name="מחבר ישר 17">
            <a:extLst>
              <a:ext uri="{FF2B5EF4-FFF2-40B4-BE49-F238E27FC236}">
                <a16:creationId xmlns:a16="http://schemas.microsoft.com/office/drawing/2014/main" id="{B3AD487A-E193-2146-D94B-E9993A4547B7}"/>
              </a:ext>
            </a:extLst>
          </p:cNvPr>
          <p:cNvCxnSpPr>
            <a:cxnSpLocks/>
            <a:stCxn id="4" idx="7"/>
            <a:endCxn id="9" idx="3"/>
          </p:cNvCxnSpPr>
          <p:nvPr/>
        </p:nvCxnSpPr>
        <p:spPr>
          <a:xfrm flipV="1">
            <a:off x="3157448" y="2904132"/>
            <a:ext cx="883360" cy="522380"/>
          </a:xfrm>
          <a:prstGeom prst="line">
            <a:avLst/>
          </a:prstGeom>
          <a:ln>
            <a:solidFill>
              <a:schemeClr val="accent4">
                <a:lumMod val="75000"/>
              </a:schemeClr>
            </a:solidFill>
          </a:ln>
        </p:spPr>
        <p:style>
          <a:lnRef idx="3">
            <a:schemeClr val="accent4"/>
          </a:lnRef>
          <a:fillRef idx="0">
            <a:schemeClr val="accent4"/>
          </a:fillRef>
          <a:effectRef idx="2">
            <a:schemeClr val="accent4"/>
          </a:effectRef>
          <a:fontRef idx="minor">
            <a:schemeClr val="tx1"/>
          </a:fontRef>
        </p:style>
      </p:cxnSp>
      <p:cxnSp>
        <p:nvCxnSpPr>
          <p:cNvPr id="19" name="מחבר ישר 18">
            <a:extLst>
              <a:ext uri="{FF2B5EF4-FFF2-40B4-BE49-F238E27FC236}">
                <a16:creationId xmlns:a16="http://schemas.microsoft.com/office/drawing/2014/main" id="{7100ABE0-562A-F0DC-8B0A-C0BFE4C5CB1E}"/>
              </a:ext>
            </a:extLst>
          </p:cNvPr>
          <p:cNvCxnSpPr>
            <a:cxnSpLocks/>
            <a:stCxn id="4" idx="3"/>
            <a:endCxn id="8" idx="6"/>
          </p:cNvCxnSpPr>
          <p:nvPr/>
        </p:nvCxnSpPr>
        <p:spPr>
          <a:xfrm flipH="1">
            <a:off x="2563587" y="3746862"/>
            <a:ext cx="180603" cy="33974"/>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20" name="מחבר ישר 19">
            <a:extLst>
              <a:ext uri="{FF2B5EF4-FFF2-40B4-BE49-F238E27FC236}">
                <a16:creationId xmlns:a16="http://schemas.microsoft.com/office/drawing/2014/main" id="{E841A85D-F695-BD7A-965E-479CA6C75D97}"/>
              </a:ext>
            </a:extLst>
          </p:cNvPr>
          <p:cNvCxnSpPr>
            <a:cxnSpLocks/>
            <a:stCxn id="12" idx="7"/>
            <a:endCxn id="14" idx="3"/>
          </p:cNvCxnSpPr>
          <p:nvPr/>
        </p:nvCxnSpPr>
        <p:spPr>
          <a:xfrm flipV="1">
            <a:off x="5269153" y="3137738"/>
            <a:ext cx="255300" cy="131686"/>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cxnSp>
        <p:nvCxnSpPr>
          <p:cNvPr id="22" name="מחבר ישר 21">
            <a:extLst>
              <a:ext uri="{FF2B5EF4-FFF2-40B4-BE49-F238E27FC236}">
                <a16:creationId xmlns:a16="http://schemas.microsoft.com/office/drawing/2014/main" id="{6C37B067-7E3E-28A7-F160-3E2C281B69AC}"/>
              </a:ext>
            </a:extLst>
          </p:cNvPr>
          <p:cNvCxnSpPr>
            <a:cxnSpLocks/>
          </p:cNvCxnSpPr>
          <p:nvPr/>
        </p:nvCxnSpPr>
        <p:spPr>
          <a:xfrm flipV="1">
            <a:off x="3243037" y="3389648"/>
            <a:ext cx="1688347" cy="197039"/>
          </a:xfrm>
          <a:prstGeom prst="line">
            <a:avLst/>
          </a:prstGeom>
          <a:ln>
            <a:solidFill>
              <a:schemeClr val="accent4">
                <a:lumMod val="75000"/>
              </a:schemeClr>
            </a:solidFill>
          </a:ln>
        </p:spPr>
        <p:style>
          <a:lnRef idx="3">
            <a:schemeClr val="accent4"/>
          </a:lnRef>
          <a:fillRef idx="0">
            <a:schemeClr val="accent4"/>
          </a:fillRef>
          <a:effectRef idx="2">
            <a:schemeClr val="accent4"/>
          </a:effectRef>
          <a:fontRef idx="minor">
            <a:schemeClr val="tx1"/>
          </a:fontRef>
        </p:style>
      </p:cxnSp>
      <p:cxnSp>
        <p:nvCxnSpPr>
          <p:cNvPr id="23" name="מחבר ישר 22">
            <a:extLst>
              <a:ext uri="{FF2B5EF4-FFF2-40B4-BE49-F238E27FC236}">
                <a16:creationId xmlns:a16="http://schemas.microsoft.com/office/drawing/2014/main" id="{85C63B8E-768C-FCAC-2A86-BF961EC265FF}"/>
              </a:ext>
            </a:extLst>
          </p:cNvPr>
          <p:cNvCxnSpPr>
            <a:cxnSpLocks/>
            <a:stCxn id="9" idx="7"/>
            <a:endCxn id="13" idx="2"/>
          </p:cNvCxnSpPr>
          <p:nvPr/>
        </p:nvCxnSpPr>
        <p:spPr>
          <a:xfrm flipV="1">
            <a:off x="4320625" y="2443862"/>
            <a:ext cx="587593" cy="219822"/>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cxnSp>
        <p:nvCxnSpPr>
          <p:cNvPr id="24" name="מחבר ישר 23">
            <a:extLst>
              <a:ext uri="{FF2B5EF4-FFF2-40B4-BE49-F238E27FC236}">
                <a16:creationId xmlns:a16="http://schemas.microsoft.com/office/drawing/2014/main" id="{87C79810-3D0A-5780-FDFA-DB146BDE8978}"/>
              </a:ext>
            </a:extLst>
          </p:cNvPr>
          <p:cNvCxnSpPr>
            <a:cxnSpLocks/>
            <a:stCxn id="11" idx="1"/>
            <a:endCxn id="8" idx="4"/>
          </p:cNvCxnSpPr>
          <p:nvPr/>
        </p:nvCxnSpPr>
        <p:spPr>
          <a:xfrm flipH="1" flipV="1">
            <a:off x="2365727" y="3950859"/>
            <a:ext cx="348373" cy="21801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5" name="מחבר ישר 24">
            <a:extLst>
              <a:ext uri="{FF2B5EF4-FFF2-40B4-BE49-F238E27FC236}">
                <a16:creationId xmlns:a16="http://schemas.microsoft.com/office/drawing/2014/main" id="{8CF9CC9F-6EDD-9099-AFD3-32B0F93A044C}"/>
              </a:ext>
            </a:extLst>
          </p:cNvPr>
          <p:cNvCxnSpPr>
            <a:cxnSpLocks/>
            <a:stCxn id="7" idx="1"/>
            <a:endCxn id="16" idx="5"/>
          </p:cNvCxnSpPr>
          <p:nvPr/>
        </p:nvCxnSpPr>
        <p:spPr>
          <a:xfrm flipH="1" flipV="1">
            <a:off x="1198271" y="2727009"/>
            <a:ext cx="911450" cy="500172"/>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6" name="מחבר ישר 25">
            <a:extLst>
              <a:ext uri="{FF2B5EF4-FFF2-40B4-BE49-F238E27FC236}">
                <a16:creationId xmlns:a16="http://schemas.microsoft.com/office/drawing/2014/main" id="{E4CF49FD-E15A-4F04-F4E9-525361BA5B47}"/>
              </a:ext>
            </a:extLst>
          </p:cNvPr>
          <p:cNvCxnSpPr>
            <a:cxnSpLocks/>
            <a:stCxn id="16" idx="3"/>
            <a:endCxn id="5" idx="7"/>
          </p:cNvCxnSpPr>
          <p:nvPr/>
        </p:nvCxnSpPr>
        <p:spPr>
          <a:xfrm flipH="1">
            <a:off x="668630" y="2727009"/>
            <a:ext cx="249824" cy="9559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7" name="מחבר ישר 26">
            <a:extLst>
              <a:ext uri="{FF2B5EF4-FFF2-40B4-BE49-F238E27FC236}">
                <a16:creationId xmlns:a16="http://schemas.microsoft.com/office/drawing/2014/main" id="{6654E96B-F39A-805C-5E37-49DB1D8C71A6}"/>
              </a:ext>
            </a:extLst>
          </p:cNvPr>
          <p:cNvCxnSpPr>
            <a:cxnSpLocks/>
            <a:stCxn id="5" idx="4"/>
            <a:endCxn id="6" idx="0"/>
          </p:cNvCxnSpPr>
          <p:nvPr/>
        </p:nvCxnSpPr>
        <p:spPr>
          <a:xfrm>
            <a:off x="528722" y="3112850"/>
            <a:ext cx="153137" cy="492253"/>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8" name="מחבר ישר 27">
            <a:extLst>
              <a:ext uri="{FF2B5EF4-FFF2-40B4-BE49-F238E27FC236}">
                <a16:creationId xmlns:a16="http://schemas.microsoft.com/office/drawing/2014/main" id="{737F7AE2-025C-10EB-9C29-03D96A502F5F}"/>
              </a:ext>
            </a:extLst>
          </p:cNvPr>
          <p:cNvCxnSpPr>
            <a:cxnSpLocks/>
            <a:stCxn id="6" idx="4"/>
            <a:endCxn id="10" idx="0"/>
          </p:cNvCxnSpPr>
          <p:nvPr/>
        </p:nvCxnSpPr>
        <p:spPr>
          <a:xfrm>
            <a:off x="681859" y="3945149"/>
            <a:ext cx="0" cy="456749"/>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9" name="מחבר ישר 28">
            <a:extLst>
              <a:ext uri="{FF2B5EF4-FFF2-40B4-BE49-F238E27FC236}">
                <a16:creationId xmlns:a16="http://schemas.microsoft.com/office/drawing/2014/main" id="{C4F5948A-F3E9-2847-F119-7711DA1CDD7B}"/>
              </a:ext>
            </a:extLst>
          </p:cNvPr>
          <p:cNvCxnSpPr>
            <a:cxnSpLocks/>
            <a:stCxn id="10" idx="5"/>
            <a:endCxn id="15" idx="1"/>
          </p:cNvCxnSpPr>
          <p:nvPr/>
        </p:nvCxnSpPr>
        <p:spPr>
          <a:xfrm>
            <a:off x="821767" y="4692145"/>
            <a:ext cx="306083" cy="314762"/>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grpSp>
        <p:nvGrpSpPr>
          <p:cNvPr id="39" name="קבוצה 38">
            <a:extLst>
              <a:ext uri="{FF2B5EF4-FFF2-40B4-BE49-F238E27FC236}">
                <a16:creationId xmlns:a16="http://schemas.microsoft.com/office/drawing/2014/main" id="{137CC224-E00B-2CCB-3DF8-5B8AB724E40C}"/>
              </a:ext>
            </a:extLst>
          </p:cNvPr>
          <p:cNvGrpSpPr/>
          <p:nvPr/>
        </p:nvGrpSpPr>
        <p:grpSpPr>
          <a:xfrm>
            <a:off x="-503587" y="-123825"/>
            <a:ext cx="12943093" cy="2004891"/>
            <a:chOff x="-503587" y="-123825"/>
            <a:chExt cx="12943093" cy="2004891"/>
          </a:xfrm>
        </p:grpSpPr>
        <p:pic>
          <p:nvPicPr>
            <p:cNvPr id="40" name="תמונה 39">
              <a:extLst>
                <a:ext uri="{FF2B5EF4-FFF2-40B4-BE49-F238E27FC236}">
                  <a16:creationId xmlns:a16="http://schemas.microsoft.com/office/drawing/2014/main" id="{1124EA35-45C8-2FA9-46D0-A1D5F9F972AD}"/>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41" name="מחבר ישר 40">
              <a:extLst>
                <a:ext uri="{FF2B5EF4-FFF2-40B4-BE49-F238E27FC236}">
                  <a16:creationId xmlns:a16="http://schemas.microsoft.com/office/drawing/2014/main" id="{2DAB891D-CDA0-7C80-94AB-481790A3F243}"/>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9706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10" fill="hold"/>
                                        <p:tgtEl>
                                          <p:spTgt spid="14"/>
                                        </p:tgtEl>
                                        <p:attrNameLst>
                                          <p:attrName>fillcolor</p:attrName>
                                        </p:attrNameLst>
                                      </p:cBhvr>
                                      <p:to>
                                        <a:srgbClr val="C55A11"/>
                                      </p:to>
                                    </p:animClr>
                                    <p:set>
                                      <p:cBhvr>
                                        <p:cTn id="9" dur="10" fill="hold"/>
                                        <p:tgtEl>
                                          <p:spTgt spid="14"/>
                                        </p:tgtEl>
                                        <p:attrNameLst>
                                          <p:attrName>fill.type</p:attrName>
                                        </p:attrNameLst>
                                      </p:cBhvr>
                                      <p:to>
                                        <p:strVal val="solid"/>
                                      </p:to>
                                    </p:set>
                                    <p:set>
                                      <p:cBhvr>
                                        <p:cTn id="10" dur="10" fill="hold"/>
                                        <p:tgtEl>
                                          <p:spTgt spid="14"/>
                                        </p:tgtEl>
                                        <p:attrNameLst>
                                          <p:attrName>fill.on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mph" presetSubtype="2" fill="hold" grpId="0" nodeType="withEffect">
                                  <p:stCondLst>
                                    <p:cond delay="0"/>
                                  </p:stCondLst>
                                  <p:childTnLst>
                                    <p:animClr clrSpc="rgb" dir="cw">
                                      <p:cBhvr>
                                        <p:cTn id="16" dur="10" fill="hold"/>
                                        <p:tgtEl>
                                          <p:spTgt spid="11"/>
                                        </p:tgtEl>
                                        <p:attrNameLst>
                                          <p:attrName>fillcolor</p:attrName>
                                        </p:attrNameLst>
                                      </p:cBhvr>
                                      <p:to>
                                        <a:srgbClr val="538135"/>
                                      </p:to>
                                    </p:animClr>
                                    <p:set>
                                      <p:cBhvr>
                                        <p:cTn id="17" dur="10" fill="hold"/>
                                        <p:tgtEl>
                                          <p:spTgt spid="11"/>
                                        </p:tgtEl>
                                        <p:attrNameLst>
                                          <p:attrName>fill.type</p:attrName>
                                        </p:attrNameLst>
                                      </p:cBhvr>
                                      <p:to>
                                        <p:strVal val="solid"/>
                                      </p:to>
                                    </p:set>
                                    <p:set>
                                      <p:cBhvr>
                                        <p:cTn id="18" dur="10" fill="hold"/>
                                        <p:tgtEl>
                                          <p:spTgt spid="11"/>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mph" presetSubtype="2" fill="hold" nodeType="withEffect">
                                  <p:stCondLst>
                                    <p:cond delay="0"/>
                                  </p:stCondLst>
                                  <p:childTnLst>
                                    <p:animClr clrSpc="rgb" dir="cw">
                                      <p:cBhvr>
                                        <p:cTn id="24" dur="10" fill="hold"/>
                                        <p:tgtEl>
                                          <p:spTgt spid="13"/>
                                        </p:tgtEl>
                                        <p:attrNameLst>
                                          <p:attrName>fillcolor</p:attrName>
                                        </p:attrNameLst>
                                      </p:cBhvr>
                                      <p:to>
                                        <a:srgbClr val="C55A11"/>
                                      </p:to>
                                    </p:animClr>
                                    <p:set>
                                      <p:cBhvr>
                                        <p:cTn id="25" dur="10" fill="hold"/>
                                        <p:tgtEl>
                                          <p:spTgt spid="13"/>
                                        </p:tgtEl>
                                        <p:attrNameLst>
                                          <p:attrName>fill.type</p:attrName>
                                        </p:attrNameLst>
                                      </p:cBhvr>
                                      <p:to>
                                        <p:strVal val="solid"/>
                                      </p:to>
                                    </p:set>
                                    <p:set>
                                      <p:cBhvr>
                                        <p:cTn id="26" dur="10" fill="hold"/>
                                        <p:tgtEl>
                                          <p:spTgt spid="13"/>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mph" presetSubtype="2" fill="hold" grpId="0" nodeType="withEffect">
                                  <p:stCondLst>
                                    <p:cond delay="0"/>
                                  </p:stCondLst>
                                  <p:childTnLst>
                                    <p:animClr clrSpc="rgb" dir="cw">
                                      <p:cBhvr>
                                        <p:cTn id="32" dur="10" fill="hold"/>
                                        <p:tgtEl>
                                          <p:spTgt spid="16"/>
                                        </p:tgtEl>
                                        <p:attrNameLst>
                                          <p:attrName>fillcolor</p:attrName>
                                        </p:attrNameLst>
                                      </p:cBhvr>
                                      <p:to>
                                        <a:srgbClr val="538135"/>
                                      </p:to>
                                    </p:animClr>
                                    <p:set>
                                      <p:cBhvr>
                                        <p:cTn id="33" dur="10" fill="hold"/>
                                        <p:tgtEl>
                                          <p:spTgt spid="16"/>
                                        </p:tgtEl>
                                        <p:attrNameLst>
                                          <p:attrName>fill.type</p:attrName>
                                        </p:attrNameLst>
                                      </p:cBhvr>
                                      <p:to>
                                        <p:strVal val="solid"/>
                                      </p:to>
                                    </p:set>
                                    <p:set>
                                      <p:cBhvr>
                                        <p:cTn id="34" dur="10" fill="hold"/>
                                        <p:tgtEl>
                                          <p:spTgt spid="16"/>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mph" presetSubtype="2" fill="hold" grpId="0" nodeType="withEffect">
                                  <p:stCondLst>
                                    <p:cond delay="0"/>
                                  </p:stCondLst>
                                  <p:childTnLst>
                                    <p:animClr clrSpc="rgb" dir="cw">
                                      <p:cBhvr>
                                        <p:cTn id="40" dur="10" fill="hold"/>
                                        <p:tgtEl>
                                          <p:spTgt spid="5"/>
                                        </p:tgtEl>
                                        <p:attrNameLst>
                                          <p:attrName>fillcolor</p:attrName>
                                        </p:attrNameLst>
                                      </p:cBhvr>
                                      <p:to>
                                        <a:srgbClr val="538135"/>
                                      </p:to>
                                    </p:animClr>
                                    <p:set>
                                      <p:cBhvr>
                                        <p:cTn id="41" dur="10" fill="hold"/>
                                        <p:tgtEl>
                                          <p:spTgt spid="5"/>
                                        </p:tgtEl>
                                        <p:attrNameLst>
                                          <p:attrName>fill.type</p:attrName>
                                        </p:attrNameLst>
                                      </p:cBhvr>
                                      <p:to>
                                        <p:strVal val="solid"/>
                                      </p:to>
                                    </p:set>
                                    <p:set>
                                      <p:cBhvr>
                                        <p:cTn id="42" dur="10" fill="hold"/>
                                        <p:tgtEl>
                                          <p:spTgt spid="5"/>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mph" presetSubtype="2" fill="hold" grpId="0" nodeType="withEffect">
                                  <p:stCondLst>
                                    <p:cond delay="0"/>
                                  </p:stCondLst>
                                  <p:childTnLst>
                                    <p:animClr clrSpc="rgb" dir="cw">
                                      <p:cBhvr>
                                        <p:cTn id="48" dur="10" fill="hold"/>
                                        <p:tgtEl>
                                          <p:spTgt spid="6"/>
                                        </p:tgtEl>
                                        <p:attrNameLst>
                                          <p:attrName>fillcolor</p:attrName>
                                        </p:attrNameLst>
                                      </p:cBhvr>
                                      <p:to>
                                        <a:srgbClr val="538135"/>
                                      </p:to>
                                    </p:animClr>
                                    <p:set>
                                      <p:cBhvr>
                                        <p:cTn id="49" dur="10" fill="hold"/>
                                        <p:tgtEl>
                                          <p:spTgt spid="6"/>
                                        </p:tgtEl>
                                        <p:attrNameLst>
                                          <p:attrName>fill.type</p:attrName>
                                        </p:attrNameLst>
                                      </p:cBhvr>
                                      <p:to>
                                        <p:strVal val="solid"/>
                                      </p:to>
                                    </p:set>
                                    <p:set>
                                      <p:cBhvr>
                                        <p:cTn id="50" dur="10" fill="hold"/>
                                        <p:tgtEl>
                                          <p:spTgt spid="6"/>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mph" presetSubtype="2" fill="hold" grpId="0" nodeType="withEffect">
                                  <p:stCondLst>
                                    <p:cond delay="0"/>
                                  </p:stCondLst>
                                  <p:childTnLst>
                                    <p:animClr clrSpc="rgb" dir="cw">
                                      <p:cBhvr>
                                        <p:cTn id="56" dur="10" fill="hold"/>
                                        <p:tgtEl>
                                          <p:spTgt spid="10"/>
                                        </p:tgtEl>
                                        <p:attrNameLst>
                                          <p:attrName>fillcolor</p:attrName>
                                        </p:attrNameLst>
                                      </p:cBhvr>
                                      <p:to>
                                        <a:srgbClr val="538135"/>
                                      </p:to>
                                    </p:animClr>
                                    <p:set>
                                      <p:cBhvr>
                                        <p:cTn id="57" dur="10" fill="hold"/>
                                        <p:tgtEl>
                                          <p:spTgt spid="10"/>
                                        </p:tgtEl>
                                        <p:attrNameLst>
                                          <p:attrName>fill.type</p:attrName>
                                        </p:attrNameLst>
                                      </p:cBhvr>
                                      <p:to>
                                        <p:strVal val="solid"/>
                                      </p:to>
                                    </p:set>
                                    <p:set>
                                      <p:cBhvr>
                                        <p:cTn id="58" dur="10" fill="hold"/>
                                        <p:tgtEl>
                                          <p:spTgt spid="10"/>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mph" presetSubtype="2" fill="hold" grpId="0" nodeType="withEffect">
                                  <p:stCondLst>
                                    <p:cond delay="0"/>
                                  </p:stCondLst>
                                  <p:childTnLst>
                                    <p:animClr clrSpc="rgb" dir="cw">
                                      <p:cBhvr>
                                        <p:cTn id="64" dur="10" fill="hold"/>
                                        <p:tgtEl>
                                          <p:spTgt spid="15"/>
                                        </p:tgtEl>
                                        <p:attrNameLst>
                                          <p:attrName>fillcolor</p:attrName>
                                        </p:attrNameLst>
                                      </p:cBhvr>
                                      <p:to>
                                        <a:srgbClr val="538135"/>
                                      </p:to>
                                    </p:animClr>
                                    <p:set>
                                      <p:cBhvr>
                                        <p:cTn id="65" dur="10" fill="hold"/>
                                        <p:tgtEl>
                                          <p:spTgt spid="15"/>
                                        </p:tgtEl>
                                        <p:attrNameLst>
                                          <p:attrName>fill.type</p:attrName>
                                        </p:attrNameLst>
                                      </p:cBhvr>
                                      <p:to>
                                        <p:strVal val="solid"/>
                                      </p:to>
                                    </p:set>
                                    <p:set>
                                      <p:cBhvr>
                                        <p:cTn id="66" dur="1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B7975A5-0104-1FDE-60E8-9F090F9CA59A}"/>
              </a:ext>
            </a:extLst>
          </p:cNvPr>
          <p:cNvSpPr/>
          <p:nvPr/>
        </p:nvSpPr>
        <p:spPr>
          <a:xfrm>
            <a:off x="7996501" y="247284"/>
            <a:ext cx="3143810"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האלגוריתם</a:t>
            </a:r>
          </a:p>
        </p:txBody>
      </p:sp>
      <p:sp>
        <p:nvSpPr>
          <p:cNvPr id="3" name="תיבת טקסט 2">
            <a:extLst>
              <a:ext uri="{FF2B5EF4-FFF2-40B4-BE49-F238E27FC236}">
                <a16:creationId xmlns:a16="http://schemas.microsoft.com/office/drawing/2014/main" id="{C278D2E9-A34E-2E2F-BBCF-F4D54F917F93}"/>
              </a:ext>
            </a:extLst>
          </p:cNvPr>
          <p:cNvSpPr txBox="1"/>
          <p:nvPr/>
        </p:nvSpPr>
        <p:spPr>
          <a:xfrm>
            <a:off x="7072132" y="1551008"/>
            <a:ext cx="4618298" cy="2051652"/>
          </a:xfrm>
          <a:prstGeom prst="rect">
            <a:avLst/>
          </a:prstGeom>
          <a:noFill/>
        </p:spPr>
        <p:txBody>
          <a:bodyPr wrap="square" rtlCol="1">
            <a:spAutoFit/>
          </a:bodyPr>
          <a:lstStyle/>
          <a:p>
            <a:pPr lvl="0" algn="r" rtl="1">
              <a:lnSpc>
                <a:spcPct val="107000"/>
              </a:lnSpc>
            </a:pPr>
            <a:r>
              <a:rPr lang="he-IL" sz="2000" dirty="0">
                <a:effectLst/>
                <a:latin typeface="Calibri" panose="020F0502020204030204" pitchFamily="34" charset="0"/>
                <a:ea typeface="Calibri" panose="020F0502020204030204" pitchFamily="34" charset="0"/>
                <a:cs typeface="Arial" panose="020B0604020202020204" pitchFamily="34" charset="0"/>
              </a:rPr>
              <a:t>5. 	כעת קיבלנו </a:t>
            </a:r>
            <a:r>
              <a:rPr lang="en-US" sz="2000" dirty="0">
                <a:effectLst/>
                <a:latin typeface="Calibri" panose="020F0502020204030204" pitchFamily="34" charset="0"/>
                <a:ea typeface="Calibri" panose="020F0502020204030204" pitchFamily="34" charset="0"/>
                <a:cs typeface="Arial" panose="020B0604020202020204" pitchFamily="34" charset="0"/>
              </a:rPr>
              <a:t>2k</a:t>
            </a:r>
            <a:r>
              <a:rPr lang="he-IL" sz="2000" dirty="0">
                <a:effectLst/>
                <a:latin typeface="Calibri" panose="020F0502020204030204" pitchFamily="34" charset="0"/>
                <a:ea typeface="Calibri" panose="020F0502020204030204" pitchFamily="34" charset="0"/>
                <a:cs typeface="Arial" panose="020B0604020202020204" pitchFamily="34" charset="0"/>
              </a:rPr>
              <a:t> מסלולים המכסים את כל 	קודקודי הגרף, כאשר כל 2 קודקודים 	שייכים לקבוצה נפרדת, לכן נעבור על כל 	הקבוצות ונחבר את 2 המסלולים למסלול 	אחד כאשר אחד מהם 'יתהפך' כך 	שהמחסן ייהפך ליעד במקום למקור.</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אליפסה 4">
            <a:extLst>
              <a:ext uri="{FF2B5EF4-FFF2-40B4-BE49-F238E27FC236}">
                <a16:creationId xmlns:a16="http://schemas.microsoft.com/office/drawing/2014/main" id="{36337449-B0DF-34D0-0EB9-F4462CBF5B90}"/>
              </a:ext>
            </a:extLst>
          </p:cNvPr>
          <p:cNvSpPr/>
          <p:nvPr/>
        </p:nvSpPr>
        <p:spPr>
          <a:xfrm>
            <a:off x="3306783" y="2835997"/>
            <a:ext cx="584436" cy="453044"/>
          </a:xfrm>
          <a:prstGeom prst="ellipse">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t>S</a:t>
            </a:r>
            <a:endParaRPr lang="he-IL" dirty="0"/>
          </a:p>
        </p:txBody>
      </p:sp>
      <p:sp>
        <p:nvSpPr>
          <p:cNvPr id="6" name="אליפסה 5">
            <a:extLst>
              <a:ext uri="{FF2B5EF4-FFF2-40B4-BE49-F238E27FC236}">
                <a16:creationId xmlns:a16="http://schemas.microsoft.com/office/drawing/2014/main" id="{E3B15176-6B82-7CF3-5B93-39B5B5DD97B2}"/>
              </a:ext>
            </a:extLst>
          </p:cNvPr>
          <p:cNvSpPr/>
          <p:nvPr/>
        </p:nvSpPr>
        <p:spPr>
          <a:xfrm>
            <a:off x="979043" y="2248636"/>
            <a:ext cx="395721" cy="340046"/>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L</a:t>
            </a:r>
            <a:endParaRPr lang="he-IL" sz="1600" dirty="0"/>
          </a:p>
        </p:txBody>
      </p:sp>
      <p:sp>
        <p:nvSpPr>
          <p:cNvPr id="7" name="אליפסה 6">
            <a:extLst>
              <a:ext uri="{FF2B5EF4-FFF2-40B4-BE49-F238E27FC236}">
                <a16:creationId xmlns:a16="http://schemas.microsoft.com/office/drawing/2014/main" id="{A96D42DC-EE01-24CF-0C65-2E5D28C3753B}"/>
              </a:ext>
            </a:extLst>
          </p:cNvPr>
          <p:cNvSpPr/>
          <p:nvPr/>
        </p:nvSpPr>
        <p:spPr>
          <a:xfrm>
            <a:off x="1132180" y="3080935"/>
            <a:ext cx="395721" cy="340046"/>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K</a:t>
            </a:r>
            <a:endParaRPr lang="he-IL" sz="1600" dirty="0"/>
          </a:p>
        </p:txBody>
      </p:sp>
      <p:sp>
        <p:nvSpPr>
          <p:cNvPr id="8" name="אליפסה 7">
            <a:extLst>
              <a:ext uri="{FF2B5EF4-FFF2-40B4-BE49-F238E27FC236}">
                <a16:creationId xmlns:a16="http://schemas.microsoft.com/office/drawing/2014/main" id="{68E031E9-4303-F40C-353B-B01DD82E96CA}"/>
              </a:ext>
            </a:extLst>
          </p:cNvPr>
          <p:cNvSpPr/>
          <p:nvPr/>
        </p:nvSpPr>
        <p:spPr>
          <a:xfrm>
            <a:off x="2699951" y="2653214"/>
            <a:ext cx="395721" cy="340046"/>
          </a:xfrm>
          <a:prstGeom prst="ellipse">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sz="1600" dirty="0"/>
              <a:t>C</a:t>
            </a:r>
            <a:endParaRPr lang="he-IL" sz="1600" dirty="0"/>
          </a:p>
        </p:txBody>
      </p:sp>
      <p:sp>
        <p:nvSpPr>
          <p:cNvPr id="9" name="אליפסה 8">
            <a:extLst>
              <a:ext uri="{FF2B5EF4-FFF2-40B4-BE49-F238E27FC236}">
                <a16:creationId xmlns:a16="http://schemas.microsoft.com/office/drawing/2014/main" id="{A2B3419A-B478-89B4-5E41-CBECE1BD221C}"/>
              </a:ext>
            </a:extLst>
          </p:cNvPr>
          <p:cNvSpPr/>
          <p:nvPr/>
        </p:nvSpPr>
        <p:spPr>
          <a:xfrm>
            <a:off x="2816048" y="3086645"/>
            <a:ext cx="395721" cy="340046"/>
          </a:xfrm>
          <a:prstGeom prst="ellipse">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sz="1600" dirty="0"/>
              <a:t>B</a:t>
            </a:r>
            <a:endParaRPr lang="he-IL" sz="1600" dirty="0"/>
          </a:p>
        </p:txBody>
      </p:sp>
      <p:sp>
        <p:nvSpPr>
          <p:cNvPr id="10" name="אליפסה 9">
            <a:extLst>
              <a:ext uri="{FF2B5EF4-FFF2-40B4-BE49-F238E27FC236}">
                <a16:creationId xmlns:a16="http://schemas.microsoft.com/office/drawing/2014/main" id="{066011FD-B288-F0BC-3F58-DACDA0D4DA8A}"/>
              </a:ext>
            </a:extLst>
          </p:cNvPr>
          <p:cNvSpPr/>
          <p:nvPr/>
        </p:nvSpPr>
        <p:spPr>
          <a:xfrm>
            <a:off x="4631038" y="2089717"/>
            <a:ext cx="395721" cy="340046"/>
          </a:xfrm>
          <a:prstGeom prst="ellipse">
            <a:avLst/>
          </a:prstGeom>
          <a:solidFill>
            <a:schemeClr val="accent4">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D</a:t>
            </a:r>
            <a:endParaRPr lang="he-IL" sz="1600" dirty="0"/>
          </a:p>
        </p:txBody>
      </p:sp>
      <p:sp>
        <p:nvSpPr>
          <p:cNvPr id="11" name="אליפסה 10">
            <a:extLst>
              <a:ext uri="{FF2B5EF4-FFF2-40B4-BE49-F238E27FC236}">
                <a16:creationId xmlns:a16="http://schemas.microsoft.com/office/drawing/2014/main" id="{E54884EF-1139-20D4-7B1D-042AD523B627}"/>
              </a:ext>
            </a:extLst>
          </p:cNvPr>
          <p:cNvSpPr/>
          <p:nvPr/>
        </p:nvSpPr>
        <p:spPr>
          <a:xfrm>
            <a:off x="1132180" y="3877730"/>
            <a:ext cx="395721" cy="340046"/>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A</a:t>
            </a:r>
            <a:endParaRPr lang="he-IL" sz="1600" dirty="0"/>
          </a:p>
        </p:txBody>
      </p:sp>
      <p:sp>
        <p:nvSpPr>
          <p:cNvPr id="12" name="אליפסה 11">
            <a:extLst>
              <a:ext uri="{FF2B5EF4-FFF2-40B4-BE49-F238E27FC236}">
                <a16:creationId xmlns:a16="http://schemas.microsoft.com/office/drawing/2014/main" id="{4B0AF064-201D-C724-7BA4-26967E20B9F0}"/>
              </a:ext>
            </a:extLst>
          </p:cNvPr>
          <p:cNvSpPr/>
          <p:nvPr/>
        </p:nvSpPr>
        <p:spPr>
          <a:xfrm>
            <a:off x="3304330" y="3594909"/>
            <a:ext cx="395721" cy="340046"/>
          </a:xfrm>
          <a:prstGeom prst="ellipse">
            <a:avLst/>
          </a:prstGeom>
          <a:solidFill>
            <a:srgbClr val="92D050"/>
          </a:solid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sz="1600" dirty="0"/>
              <a:t>G</a:t>
            </a:r>
            <a:endParaRPr lang="he-IL" sz="1600" dirty="0"/>
          </a:p>
        </p:txBody>
      </p:sp>
      <p:sp>
        <p:nvSpPr>
          <p:cNvPr id="13" name="אליפסה 12">
            <a:extLst>
              <a:ext uri="{FF2B5EF4-FFF2-40B4-BE49-F238E27FC236}">
                <a16:creationId xmlns:a16="http://schemas.microsoft.com/office/drawing/2014/main" id="{06B5C368-F97E-41EB-6CC8-70D7BDF131DC}"/>
              </a:ext>
            </a:extLst>
          </p:cNvPr>
          <p:cNvSpPr/>
          <p:nvPr/>
        </p:nvSpPr>
        <p:spPr>
          <a:xfrm>
            <a:off x="5579566" y="2695457"/>
            <a:ext cx="395721" cy="340046"/>
          </a:xfrm>
          <a:prstGeom prst="ellipse">
            <a:avLst/>
          </a:prstGeom>
          <a:solidFill>
            <a:schemeClr val="accent4">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H</a:t>
            </a:r>
            <a:endParaRPr lang="he-IL" sz="1600" dirty="0"/>
          </a:p>
        </p:txBody>
      </p:sp>
      <p:sp>
        <p:nvSpPr>
          <p:cNvPr id="15" name="אליפסה 14">
            <a:extLst>
              <a:ext uri="{FF2B5EF4-FFF2-40B4-BE49-F238E27FC236}">
                <a16:creationId xmlns:a16="http://schemas.microsoft.com/office/drawing/2014/main" id="{9F2EEBE3-67DC-D82A-AD6E-C74B6A3AADD9}"/>
              </a:ext>
            </a:extLst>
          </p:cNvPr>
          <p:cNvSpPr/>
          <p:nvPr/>
        </p:nvSpPr>
        <p:spPr>
          <a:xfrm>
            <a:off x="6114683" y="2323323"/>
            <a:ext cx="395721" cy="340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I</a:t>
            </a:r>
            <a:endParaRPr lang="he-IL" sz="1600" dirty="0"/>
          </a:p>
        </p:txBody>
      </p:sp>
      <p:sp>
        <p:nvSpPr>
          <p:cNvPr id="16" name="אליפסה 15">
            <a:extLst>
              <a:ext uri="{FF2B5EF4-FFF2-40B4-BE49-F238E27FC236}">
                <a16:creationId xmlns:a16="http://schemas.microsoft.com/office/drawing/2014/main" id="{0DA4D59B-AE75-F1EA-62ED-5D598AFB3F47}"/>
              </a:ext>
            </a:extLst>
          </p:cNvPr>
          <p:cNvSpPr/>
          <p:nvPr/>
        </p:nvSpPr>
        <p:spPr>
          <a:xfrm>
            <a:off x="1718080" y="4416342"/>
            <a:ext cx="395721" cy="45338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F</a:t>
            </a:r>
            <a:endParaRPr lang="he-IL" sz="1600" dirty="0"/>
          </a:p>
        </p:txBody>
      </p:sp>
      <p:sp>
        <p:nvSpPr>
          <p:cNvPr id="17" name="אליפסה 16">
            <a:extLst>
              <a:ext uri="{FF2B5EF4-FFF2-40B4-BE49-F238E27FC236}">
                <a16:creationId xmlns:a16="http://schemas.microsoft.com/office/drawing/2014/main" id="{BD667285-6CD1-8DA2-8776-54CE0B5AC84F}"/>
              </a:ext>
            </a:extLst>
          </p:cNvPr>
          <p:cNvSpPr/>
          <p:nvPr/>
        </p:nvSpPr>
        <p:spPr>
          <a:xfrm>
            <a:off x="1508684" y="1912594"/>
            <a:ext cx="395721" cy="340046"/>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E</a:t>
            </a:r>
            <a:endParaRPr lang="he-IL" sz="1600" dirty="0"/>
          </a:p>
        </p:txBody>
      </p:sp>
      <p:cxnSp>
        <p:nvCxnSpPr>
          <p:cNvPr id="18" name="מחבר ישר 17">
            <a:extLst>
              <a:ext uri="{FF2B5EF4-FFF2-40B4-BE49-F238E27FC236}">
                <a16:creationId xmlns:a16="http://schemas.microsoft.com/office/drawing/2014/main" id="{1F10745A-E1AC-1968-F780-0CE2BB416CD3}"/>
              </a:ext>
            </a:extLst>
          </p:cNvPr>
          <p:cNvCxnSpPr>
            <a:cxnSpLocks/>
            <a:stCxn id="8" idx="5"/>
            <a:endCxn id="5" idx="2"/>
          </p:cNvCxnSpPr>
          <p:nvPr/>
        </p:nvCxnSpPr>
        <p:spPr>
          <a:xfrm>
            <a:off x="3037720" y="2943461"/>
            <a:ext cx="269063" cy="119058"/>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19" name="מחבר ישר 18">
            <a:extLst>
              <a:ext uri="{FF2B5EF4-FFF2-40B4-BE49-F238E27FC236}">
                <a16:creationId xmlns:a16="http://schemas.microsoft.com/office/drawing/2014/main" id="{FB370CD7-BA67-957C-BFC7-996D0F8B3C51}"/>
              </a:ext>
            </a:extLst>
          </p:cNvPr>
          <p:cNvCxnSpPr>
            <a:cxnSpLocks/>
            <a:stCxn id="5" idx="7"/>
            <a:endCxn id="10" idx="3"/>
          </p:cNvCxnSpPr>
          <p:nvPr/>
        </p:nvCxnSpPr>
        <p:spPr>
          <a:xfrm flipV="1">
            <a:off x="3805630" y="2379964"/>
            <a:ext cx="883360" cy="52238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מחבר ישר 19">
            <a:extLst>
              <a:ext uri="{FF2B5EF4-FFF2-40B4-BE49-F238E27FC236}">
                <a16:creationId xmlns:a16="http://schemas.microsoft.com/office/drawing/2014/main" id="{69647900-9608-73D1-2F22-E372C7224AAE}"/>
              </a:ext>
            </a:extLst>
          </p:cNvPr>
          <p:cNvCxnSpPr>
            <a:cxnSpLocks/>
            <a:stCxn id="5" idx="3"/>
            <a:endCxn id="9" idx="6"/>
          </p:cNvCxnSpPr>
          <p:nvPr/>
        </p:nvCxnSpPr>
        <p:spPr>
          <a:xfrm flipH="1">
            <a:off x="3211769" y="3222694"/>
            <a:ext cx="180603" cy="33974"/>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21" name="מחבר ישר 20">
            <a:extLst>
              <a:ext uri="{FF2B5EF4-FFF2-40B4-BE49-F238E27FC236}">
                <a16:creationId xmlns:a16="http://schemas.microsoft.com/office/drawing/2014/main" id="{00000C3D-765C-76AA-BB02-7EFA43186BA8}"/>
              </a:ext>
            </a:extLst>
          </p:cNvPr>
          <p:cNvCxnSpPr>
            <a:cxnSpLocks/>
            <a:stCxn id="13" idx="7"/>
            <a:endCxn id="15" idx="3"/>
          </p:cNvCxnSpPr>
          <p:nvPr/>
        </p:nvCxnSpPr>
        <p:spPr>
          <a:xfrm flipV="1">
            <a:off x="5917335" y="2613570"/>
            <a:ext cx="255300" cy="131686"/>
          </a:xfrm>
          <a:prstGeom prst="line">
            <a:avLst/>
          </a:prstGeom>
          <a:ln>
            <a:solidFill>
              <a:schemeClr val="accent4">
                <a:lumMod val="75000"/>
              </a:schemeClr>
            </a:solidFill>
          </a:ln>
        </p:spPr>
        <p:style>
          <a:lnRef idx="3">
            <a:schemeClr val="accent4"/>
          </a:lnRef>
          <a:fillRef idx="0">
            <a:schemeClr val="accent4"/>
          </a:fillRef>
          <a:effectRef idx="2">
            <a:schemeClr val="accent4"/>
          </a:effectRef>
          <a:fontRef idx="minor">
            <a:schemeClr val="tx1"/>
          </a:fontRef>
        </p:style>
      </p:cxnSp>
      <p:cxnSp>
        <p:nvCxnSpPr>
          <p:cNvPr id="23" name="מחבר ישר 22">
            <a:extLst>
              <a:ext uri="{FF2B5EF4-FFF2-40B4-BE49-F238E27FC236}">
                <a16:creationId xmlns:a16="http://schemas.microsoft.com/office/drawing/2014/main" id="{C1C53337-6834-4D05-2AE6-2B41C99DC91D}"/>
              </a:ext>
            </a:extLst>
          </p:cNvPr>
          <p:cNvCxnSpPr>
            <a:cxnSpLocks/>
          </p:cNvCxnSpPr>
          <p:nvPr/>
        </p:nvCxnSpPr>
        <p:spPr>
          <a:xfrm flipV="1">
            <a:off x="3905966" y="2823237"/>
            <a:ext cx="1688347" cy="197039"/>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מחבר ישר 23">
            <a:extLst>
              <a:ext uri="{FF2B5EF4-FFF2-40B4-BE49-F238E27FC236}">
                <a16:creationId xmlns:a16="http://schemas.microsoft.com/office/drawing/2014/main" id="{09F1D009-2E9A-FBBB-AB16-B0E6FC697772}"/>
              </a:ext>
            </a:extLst>
          </p:cNvPr>
          <p:cNvCxnSpPr>
            <a:cxnSpLocks/>
            <a:stCxn id="10" idx="7"/>
          </p:cNvCxnSpPr>
          <p:nvPr/>
        </p:nvCxnSpPr>
        <p:spPr>
          <a:xfrm flipV="1">
            <a:off x="4968807" y="1919694"/>
            <a:ext cx="587593" cy="219822"/>
          </a:xfrm>
          <a:prstGeom prst="line">
            <a:avLst/>
          </a:prstGeom>
        </p:spPr>
        <p:style>
          <a:lnRef idx="3">
            <a:schemeClr val="accent4"/>
          </a:lnRef>
          <a:fillRef idx="0">
            <a:schemeClr val="accent4"/>
          </a:fillRef>
          <a:effectRef idx="2">
            <a:schemeClr val="accent4"/>
          </a:effectRef>
          <a:fontRef idx="minor">
            <a:schemeClr val="tx1"/>
          </a:fontRef>
        </p:style>
      </p:cxnSp>
      <p:cxnSp>
        <p:nvCxnSpPr>
          <p:cNvPr id="25" name="מחבר ישר 24">
            <a:extLst>
              <a:ext uri="{FF2B5EF4-FFF2-40B4-BE49-F238E27FC236}">
                <a16:creationId xmlns:a16="http://schemas.microsoft.com/office/drawing/2014/main" id="{20EA7BD5-20C0-7209-B32B-95095C562FC1}"/>
              </a:ext>
            </a:extLst>
          </p:cNvPr>
          <p:cNvCxnSpPr>
            <a:cxnSpLocks/>
            <a:stCxn id="12" idx="1"/>
            <a:endCxn id="9" idx="4"/>
          </p:cNvCxnSpPr>
          <p:nvPr/>
        </p:nvCxnSpPr>
        <p:spPr>
          <a:xfrm flipH="1" flipV="1">
            <a:off x="3013909" y="3426691"/>
            <a:ext cx="348373" cy="218017"/>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26" name="מחבר ישר 25">
            <a:extLst>
              <a:ext uri="{FF2B5EF4-FFF2-40B4-BE49-F238E27FC236}">
                <a16:creationId xmlns:a16="http://schemas.microsoft.com/office/drawing/2014/main" id="{67579FEC-0650-BA24-E759-742A5DB3BC61}"/>
              </a:ext>
            </a:extLst>
          </p:cNvPr>
          <p:cNvCxnSpPr>
            <a:cxnSpLocks/>
            <a:stCxn id="8" idx="1"/>
            <a:endCxn id="17" idx="5"/>
          </p:cNvCxnSpPr>
          <p:nvPr/>
        </p:nvCxnSpPr>
        <p:spPr>
          <a:xfrm flipH="1" flipV="1">
            <a:off x="1846453" y="2202841"/>
            <a:ext cx="911450" cy="500172"/>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27" name="מחבר ישר 26">
            <a:extLst>
              <a:ext uri="{FF2B5EF4-FFF2-40B4-BE49-F238E27FC236}">
                <a16:creationId xmlns:a16="http://schemas.microsoft.com/office/drawing/2014/main" id="{0C7AC218-EBE9-F7F7-B081-08A1A823975A}"/>
              </a:ext>
            </a:extLst>
          </p:cNvPr>
          <p:cNvCxnSpPr>
            <a:cxnSpLocks/>
            <a:stCxn id="17" idx="3"/>
            <a:endCxn id="6" idx="7"/>
          </p:cNvCxnSpPr>
          <p:nvPr/>
        </p:nvCxnSpPr>
        <p:spPr>
          <a:xfrm flipH="1">
            <a:off x="1316812" y="2202841"/>
            <a:ext cx="249824" cy="95594"/>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28" name="מחבר ישר 27">
            <a:extLst>
              <a:ext uri="{FF2B5EF4-FFF2-40B4-BE49-F238E27FC236}">
                <a16:creationId xmlns:a16="http://schemas.microsoft.com/office/drawing/2014/main" id="{C0E252BA-59D7-E245-89AB-B7C995D6EDC1}"/>
              </a:ext>
            </a:extLst>
          </p:cNvPr>
          <p:cNvCxnSpPr>
            <a:cxnSpLocks/>
            <a:stCxn id="6" idx="4"/>
            <a:endCxn id="7" idx="0"/>
          </p:cNvCxnSpPr>
          <p:nvPr/>
        </p:nvCxnSpPr>
        <p:spPr>
          <a:xfrm>
            <a:off x="1176904" y="2588682"/>
            <a:ext cx="153137" cy="492253"/>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29" name="מחבר ישר 28">
            <a:extLst>
              <a:ext uri="{FF2B5EF4-FFF2-40B4-BE49-F238E27FC236}">
                <a16:creationId xmlns:a16="http://schemas.microsoft.com/office/drawing/2014/main" id="{95778834-27E6-80BE-96FC-1CEB39776A28}"/>
              </a:ext>
            </a:extLst>
          </p:cNvPr>
          <p:cNvCxnSpPr>
            <a:cxnSpLocks/>
            <a:stCxn id="7" idx="4"/>
            <a:endCxn id="11" idx="0"/>
          </p:cNvCxnSpPr>
          <p:nvPr/>
        </p:nvCxnSpPr>
        <p:spPr>
          <a:xfrm>
            <a:off x="1330041" y="3420981"/>
            <a:ext cx="0" cy="456749"/>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30" name="מחבר ישר 29">
            <a:extLst>
              <a:ext uri="{FF2B5EF4-FFF2-40B4-BE49-F238E27FC236}">
                <a16:creationId xmlns:a16="http://schemas.microsoft.com/office/drawing/2014/main" id="{C9837C09-D4D3-8C46-0E91-71C8E8790A18}"/>
              </a:ext>
            </a:extLst>
          </p:cNvPr>
          <p:cNvCxnSpPr>
            <a:cxnSpLocks/>
            <a:stCxn id="11" idx="5"/>
            <a:endCxn id="16" idx="1"/>
          </p:cNvCxnSpPr>
          <p:nvPr/>
        </p:nvCxnSpPr>
        <p:spPr>
          <a:xfrm>
            <a:off x="1469949" y="4167977"/>
            <a:ext cx="306083" cy="314762"/>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31" name="מחבר ישר 30">
            <a:extLst>
              <a:ext uri="{FF2B5EF4-FFF2-40B4-BE49-F238E27FC236}">
                <a16:creationId xmlns:a16="http://schemas.microsoft.com/office/drawing/2014/main" id="{550C767D-5A1E-1AFD-DB52-01C2C8606D07}"/>
              </a:ext>
            </a:extLst>
          </p:cNvPr>
          <p:cNvCxnSpPr>
            <a:cxnSpLocks/>
            <a:stCxn id="12" idx="3"/>
            <a:endCxn id="16" idx="7"/>
          </p:cNvCxnSpPr>
          <p:nvPr/>
        </p:nvCxnSpPr>
        <p:spPr>
          <a:xfrm flipH="1">
            <a:off x="2055849" y="3885156"/>
            <a:ext cx="1306433" cy="597583"/>
          </a:xfrm>
          <a:prstGeom prst="line">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32" name="מחבר ישר 31">
            <a:extLst>
              <a:ext uri="{FF2B5EF4-FFF2-40B4-BE49-F238E27FC236}">
                <a16:creationId xmlns:a16="http://schemas.microsoft.com/office/drawing/2014/main" id="{D87D2D72-6DD5-830A-C9CA-E32E90A6141D}"/>
              </a:ext>
            </a:extLst>
          </p:cNvPr>
          <p:cNvCxnSpPr>
            <a:cxnSpLocks/>
            <a:stCxn id="15" idx="1"/>
          </p:cNvCxnSpPr>
          <p:nvPr/>
        </p:nvCxnSpPr>
        <p:spPr>
          <a:xfrm flipH="1" flipV="1">
            <a:off x="5754261" y="2089717"/>
            <a:ext cx="418374" cy="283405"/>
          </a:xfrm>
          <a:prstGeom prst="line">
            <a:avLst/>
          </a:prstGeom>
        </p:spPr>
        <p:style>
          <a:lnRef idx="3">
            <a:schemeClr val="accent4"/>
          </a:lnRef>
          <a:fillRef idx="0">
            <a:schemeClr val="accent4"/>
          </a:fillRef>
          <a:effectRef idx="2">
            <a:schemeClr val="accent4"/>
          </a:effectRef>
          <a:fontRef idx="minor">
            <a:schemeClr val="tx1"/>
          </a:fontRef>
        </p:style>
      </p:cxnSp>
      <p:sp>
        <p:nvSpPr>
          <p:cNvPr id="42" name="אליפסה 41">
            <a:extLst>
              <a:ext uri="{FF2B5EF4-FFF2-40B4-BE49-F238E27FC236}">
                <a16:creationId xmlns:a16="http://schemas.microsoft.com/office/drawing/2014/main" id="{D4E7E33E-1DAD-6959-B4DD-8A4C26B608DE}"/>
              </a:ext>
            </a:extLst>
          </p:cNvPr>
          <p:cNvSpPr/>
          <p:nvPr/>
        </p:nvSpPr>
        <p:spPr>
          <a:xfrm>
            <a:off x="5479118" y="1774571"/>
            <a:ext cx="395721" cy="340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t>J</a:t>
            </a:r>
            <a:endParaRPr lang="he-IL" sz="1600" dirty="0"/>
          </a:p>
        </p:txBody>
      </p:sp>
      <p:grpSp>
        <p:nvGrpSpPr>
          <p:cNvPr id="58" name="קבוצה 57">
            <a:extLst>
              <a:ext uri="{FF2B5EF4-FFF2-40B4-BE49-F238E27FC236}">
                <a16:creationId xmlns:a16="http://schemas.microsoft.com/office/drawing/2014/main" id="{F37CB5B2-E3CA-7EE3-9673-44E971C0022D}"/>
              </a:ext>
            </a:extLst>
          </p:cNvPr>
          <p:cNvGrpSpPr/>
          <p:nvPr/>
        </p:nvGrpSpPr>
        <p:grpSpPr>
          <a:xfrm>
            <a:off x="-503587" y="-123825"/>
            <a:ext cx="12943093" cy="2004891"/>
            <a:chOff x="-503587" y="-123825"/>
            <a:chExt cx="12943093" cy="2004891"/>
          </a:xfrm>
        </p:grpSpPr>
        <p:pic>
          <p:nvPicPr>
            <p:cNvPr id="59" name="תמונה 58">
              <a:extLst>
                <a:ext uri="{FF2B5EF4-FFF2-40B4-BE49-F238E27FC236}">
                  <a16:creationId xmlns:a16="http://schemas.microsoft.com/office/drawing/2014/main" id="{F5DA5149-46D0-B0FF-4996-A72E7751A63E}"/>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60" name="מחבר ישר 59">
              <a:extLst>
                <a:ext uri="{FF2B5EF4-FFF2-40B4-BE49-F238E27FC236}">
                  <a16:creationId xmlns:a16="http://schemas.microsoft.com/office/drawing/2014/main" id="{25180698-60F1-708C-6258-F99F4E0F8FBB}"/>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4074061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EF181424-2FE0-F79B-98D3-6339E1ACB20C}"/>
              </a:ext>
            </a:extLst>
          </p:cNvPr>
          <p:cNvSpPr/>
          <p:nvPr/>
        </p:nvSpPr>
        <p:spPr>
          <a:xfrm>
            <a:off x="7721024" y="571376"/>
            <a:ext cx="3390672" cy="923330"/>
          </a:xfrm>
          <a:prstGeom prst="rect">
            <a:avLst/>
          </a:prstGeom>
          <a:noFill/>
        </p:spPr>
        <p:txBody>
          <a:bodyPr wrap="none" lIns="91440" tIns="45720" rIns="91440" bIns="45720">
            <a:spAutoFit/>
          </a:bodyPr>
          <a:lstStyle/>
          <a:p>
            <a:pPr algn="ctr"/>
            <a:r>
              <a:rPr lang="en-US" sz="5400" b="0" cap="none" spc="0" dirty="0">
                <a:ln w="0"/>
                <a:solidFill>
                  <a:srgbClr val="7DA64A"/>
                </a:solidFill>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rPr>
              <a:t>OR-TOOLS</a:t>
            </a:r>
          </a:p>
        </p:txBody>
      </p:sp>
      <p:sp>
        <p:nvSpPr>
          <p:cNvPr id="3" name="תיבת טקסט 2">
            <a:extLst>
              <a:ext uri="{FF2B5EF4-FFF2-40B4-BE49-F238E27FC236}">
                <a16:creationId xmlns:a16="http://schemas.microsoft.com/office/drawing/2014/main" id="{725FDC9C-BD08-C36B-F11B-F394EBD5F25C}"/>
              </a:ext>
            </a:extLst>
          </p:cNvPr>
          <p:cNvSpPr txBox="1"/>
          <p:nvPr/>
        </p:nvSpPr>
        <p:spPr>
          <a:xfrm>
            <a:off x="1327230" y="2151727"/>
            <a:ext cx="9537539" cy="2554545"/>
          </a:xfrm>
          <a:prstGeom prst="rect">
            <a:avLst/>
          </a:prstGeom>
          <a:noFill/>
        </p:spPr>
        <p:txBody>
          <a:bodyPr wrap="square" rtlCol="1">
            <a:spAutoFit/>
          </a:bodyPr>
          <a:lstStyle/>
          <a:p>
            <a:pPr algn="r" rtl="1"/>
            <a:r>
              <a:rPr lang="en-US" sz="3200" dirty="0">
                <a:solidFill>
                  <a:srgbClr val="202124"/>
                </a:solidFill>
                <a:effectLst/>
                <a:latin typeface="Arial" panose="020B0604020202020204" pitchFamily="34" charset="0"/>
                <a:ea typeface="Times New Roman" panose="02020603050405020304" pitchFamily="18" charset="0"/>
              </a:rPr>
              <a:t>OR-Tools </a:t>
            </a:r>
            <a:r>
              <a:rPr lang="he-IL" sz="3200" dirty="0">
                <a:solidFill>
                  <a:srgbClr val="202124"/>
                </a:solidFill>
                <a:effectLst/>
                <a:latin typeface="Arial" panose="020B0604020202020204" pitchFamily="34" charset="0"/>
                <a:ea typeface="Times New Roman" panose="02020603050405020304" pitchFamily="18" charset="0"/>
              </a:rPr>
              <a:t> היא תוכנת קוד פתוח </a:t>
            </a:r>
            <a:r>
              <a:rPr lang="he-IL" sz="3200" i="1" dirty="0">
                <a:solidFill>
                  <a:srgbClr val="202124"/>
                </a:solidFill>
                <a:effectLst/>
                <a:latin typeface="Arial" panose="020B0604020202020204" pitchFamily="34" charset="0"/>
                <a:ea typeface="Times New Roman" panose="02020603050405020304" pitchFamily="18" charset="0"/>
              </a:rPr>
              <a:t>לאופטימיזציה קומבינטורית</a:t>
            </a:r>
            <a:r>
              <a:rPr lang="he-IL" sz="3200" dirty="0">
                <a:solidFill>
                  <a:srgbClr val="202124"/>
                </a:solidFill>
                <a:effectLst/>
                <a:latin typeface="Arial" panose="020B0604020202020204" pitchFamily="34" charset="0"/>
                <a:ea typeface="Times New Roman" panose="02020603050405020304" pitchFamily="18" charset="0"/>
              </a:rPr>
              <a:t> </a:t>
            </a:r>
            <a:r>
              <a:rPr lang="en-US" sz="3200" dirty="0">
                <a:solidFill>
                  <a:srgbClr val="202124"/>
                </a:solidFill>
                <a:effectLst/>
                <a:latin typeface="Arial" panose="020B0604020202020204" pitchFamily="34" charset="0"/>
                <a:ea typeface="Times New Roman" panose="02020603050405020304" pitchFamily="18" charset="0"/>
              </a:rPr>
              <a:t>, </a:t>
            </a:r>
            <a:r>
              <a:rPr lang="he-IL" sz="3200" dirty="0">
                <a:solidFill>
                  <a:srgbClr val="202124"/>
                </a:solidFill>
                <a:effectLst/>
                <a:latin typeface="Arial" panose="020B0604020202020204" pitchFamily="34" charset="0"/>
                <a:ea typeface="Times New Roman" panose="02020603050405020304" pitchFamily="18" charset="0"/>
              </a:rPr>
              <a:t>המבקשת למצוא את הפתרון הטוב ביותר לבעיה מתוך מערך גדול מאוד של פתרונות אפשריים</a:t>
            </a:r>
            <a:r>
              <a:rPr lang="en-US" sz="3200" dirty="0">
                <a:solidFill>
                  <a:srgbClr val="202124"/>
                </a:solidFill>
                <a:effectLst/>
                <a:latin typeface="Arial" panose="020B0604020202020204" pitchFamily="34" charset="0"/>
                <a:ea typeface="Times New Roman" panose="02020603050405020304" pitchFamily="18" charset="0"/>
              </a:rPr>
              <a:t>. </a:t>
            </a:r>
            <a:endParaRPr lang="he-IL" sz="3200" dirty="0">
              <a:solidFill>
                <a:srgbClr val="202124"/>
              </a:solidFill>
              <a:effectLst/>
              <a:latin typeface="Arial" panose="020B0604020202020204" pitchFamily="34" charset="0"/>
              <a:ea typeface="Times New Roman" panose="02020603050405020304" pitchFamily="18" charset="0"/>
            </a:endParaRPr>
          </a:p>
          <a:p>
            <a:pPr algn="r" rtl="1"/>
            <a:r>
              <a:rPr lang="he-IL" sz="3200" dirty="0"/>
              <a:t>היא עוסקת בפתרון מגוון בעיות תכנון לינאריות ובתוכן גם </a:t>
            </a:r>
            <a:r>
              <a:rPr lang="en-US" sz="3200" dirty="0"/>
              <a:t>VRP</a:t>
            </a:r>
            <a:r>
              <a:rPr lang="he-IL" sz="3200" dirty="0"/>
              <a:t> , הבעיה שבה עוסק הפרויקט.</a:t>
            </a:r>
          </a:p>
        </p:txBody>
      </p:sp>
      <p:grpSp>
        <p:nvGrpSpPr>
          <p:cNvPr id="4" name="קבוצה 3">
            <a:extLst>
              <a:ext uri="{FF2B5EF4-FFF2-40B4-BE49-F238E27FC236}">
                <a16:creationId xmlns:a16="http://schemas.microsoft.com/office/drawing/2014/main" id="{788549E3-E442-BE51-5ED0-4DE2F7A85F2E}"/>
              </a:ext>
            </a:extLst>
          </p:cNvPr>
          <p:cNvGrpSpPr/>
          <p:nvPr/>
        </p:nvGrpSpPr>
        <p:grpSpPr>
          <a:xfrm>
            <a:off x="-503587" y="-123825"/>
            <a:ext cx="12943093" cy="2004891"/>
            <a:chOff x="-503587" y="-123825"/>
            <a:chExt cx="12943093" cy="2004891"/>
          </a:xfrm>
        </p:grpSpPr>
        <p:pic>
          <p:nvPicPr>
            <p:cNvPr id="5" name="תמונה 4">
              <a:extLst>
                <a:ext uri="{FF2B5EF4-FFF2-40B4-BE49-F238E27FC236}">
                  <a16:creationId xmlns:a16="http://schemas.microsoft.com/office/drawing/2014/main" id="{897B75B9-3B2D-3510-9FB2-3324B7EAC050}"/>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6" name="מחבר ישר 5">
              <a:extLst>
                <a:ext uri="{FF2B5EF4-FFF2-40B4-BE49-F238E27FC236}">
                  <a16:creationId xmlns:a16="http://schemas.microsoft.com/office/drawing/2014/main" id="{07439A21-3700-C1BB-6E23-F256E7A40D14}"/>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703009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EF35AEFF-046F-4DEC-32B9-12833728BC58}"/>
              </a:ext>
            </a:extLst>
          </p:cNvPr>
          <p:cNvSpPr/>
          <p:nvPr/>
        </p:nvSpPr>
        <p:spPr>
          <a:xfrm>
            <a:off x="6159007" y="571375"/>
            <a:ext cx="4942380" cy="780342"/>
          </a:xfrm>
          <a:prstGeom prst="rect">
            <a:avLst/>
          </a:prstGeom>
          <a:noFill/>
        </p:spPr>
        <p:txBody>
          <a:bodyPr wrap="none" lIns="91440" tIns="45720" rIns="91440" bIns="45720">
            <a:spAutoFit/>
          </a:bodyPr>
          <a:lstStyle/>
          <a:p>
            <a:pPr algn="r" rtl="1">
              <a:lnSpc>
                <a:spcPct val="107000"/>
              </a:lnSpc>
              <a:spcBef>
                <a:spcPts val="1200"/>
              </a:spcBef>
              <a:spcAft>
                <a:spcPts val="1200"/>
              </a:spcAft>
            </a:pPr>
            <a:r>
              <a:rPr lang="he-IL" sz="4400" b="1" dirty="0">
                <a:solidFill>
                  <a:srgbClr val="7DA64A"/>
                </a:solidFill>
                <a:effectLst/>
                <a:latin typeface="Calibri" panose="020F0502020204030204" pitchFamily="34" charset="0"/>
                <a:ea typeface="Times New Roman" panose="02020603050405020304" pitchFamily="18" charset="0"/>
                <a:cs typeface="Arial" panose="020B0604020202020204" pitchFamily="34" charset="0"/>
              </a:rPr>
              <a:t>איך זה נראה בפועל?</a:t>
            </a:r>
            <a:endParaRPr lang="en-US" sz="4400" dirty="0">
              <a:solidFill>
                <a:srgbClr val="7DA64A"/>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תיבת טקסט 2">
            <a:extLst>
              <a:ext uri="{FF2B5EF4-FFF2-40B4-BE49-F238E27FC236}">
                <a16:creationId xmlns:a16="http://schemas.microsoft.com/office/drawing/2014/main" id="{D11F1328-4439-6600-C069-914C92CB7EFE}"/>
              </a:ext>
            </a:extLst>
          </p:cNvPr>
          <p:cNvSpPr txBox="1"/>
          <p:nvPr/>
        </p:nvSpPr>
        <p:spPr>
          <a:xfrm>
            <a:off x="752354" y="1770927"/>
            <a:ext cx="10486664" cy="4238596"/>
          </a:xfrm>
          <a:prstGeom prst="rect">
            <a:avLst/>
          </a:prstGeom>
          <a:noFill/>
        </p:spPr>
        <p:txBody>
          <a:bodyPr wrap="square" rtlCol="1">
            <a:spAutoFit/>
          </a:bodyPr>
          <a:lstStyle/>
          <a:p>
            <a:pPr algn="r" rtl="1">
              <a:lnSpc>
                <a:spcPct val="107000"/>
              </a:lnSpc>
              <a:spcAft>
                <a:spcPts val="800"/>
              </a:spcAft>
            </a:pPr>
            <a:r>
              <a:rPr lang="he-IL" sz="2400" b="1" u="sng" dirty="0">
                <a:effectLst/>
                <a:latin typeface="Calibri" panose="020F0502020204030204" pitchFamily="34" charset="0"/>
                <a:ea typeface="Calibri" panose="020F0502020204030204" pitchFamily="34" charset="0"/>
                <a:cs typeface="Arial" panose="020B0604020202020204" pitchFamily="34" charset="0"/>
              </a:rPr>
              <a:t>שלב ראשון- בניית אובייקט הנתונים </a:t>
            </a:r>
            <a:r>
              <a:rPr lang="en-US" sz="2400" b="1" u="sng" dirty="0" err="1">
                <a:effectLst/>
                <a:latin typeface="Calibri" panose="020F0502020204030204" pitchFamily="34" charset="0"/>
                <a:ea typeface="Calibri" panose="020F0502020204030204" pitchFamily="34" charset="0"/>
                <a:cs typeface="Arial" panose="020B0604020202020204" pitchFamily="34" charset="0"/>
              </a:rPr>
              <a:t>DataModel</a:t>
            </a:r>
            <a:r>
              <a:rPr lang="en-US" sz="2400" b="1" u="sng" dirty="0">
                <a:effectLst/>
                <a:latin typeface="Arial" panose="020B0604020202020204" pitchFamily="34" charset="0"/>
                <a:ea typeface="Calibri" panose="020F0502020204030204" pitchFamily="34" charset="0"/>
                <a:cs typeface="Arial" panose="020B0604020202020204" pitchFamily="34" charset="0"/>
              </a:rPr>
              <a:t> </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400" dirty="0">
                <a:effectLst/>
                <a:latin typeface="Calibri" panose="020F0502020204030204" pitchFamily="34" charset="0"/>
                <a:ea typeface="Calibri" panose="020F0502020204030204" pitchFamily="34" charset="0"/>
                <a:cs typeface="Arial" panose="020B0604020202020204" pitchFamily="34" charset="0"/>
              </a:rPr>
              <a:t>בניית אובייקט הכולל את מטריצת </a:t>
            </a:r>
            <a:r>
              <a:rPr lang="he-IL" sz="2400" dirty="0">
                <a:latin typeface="Calibri" panose="020F0502020204030204" pitchFamily="34" charset="0"/>
                <a:ea typeface="Calibri" panose="020F0502020204030204" pitchFamily="34" charset="0"/>
                <a:cs typeface="Arial" panose="020B0604020202020204" pitchFamily="34" charset="0"/>
              </a:rPr>
              <a:t>הזמנים</a:t>
            </a:r>
            <a:r>
              <a:rPr lang="he-IL" sz="2400" dirty="0">
                <a:effectLst/>
                <a:latin typeface="Calibri" panose="020F0502020204030204" pitchFamily="34" charset="0"/>
                <a:ea typeface="Calibri" panose="020F0502020204030204" pitchFamily="34" charset="0"/>
                <a:cs typeface="Arial" panose="020B0604020202020204" pitchFamily="34" charset="0"/>
              </a:rPr>
              <a:t>, קיבולות הרכבים ,הזמנות החנויות, וזמני הפתיחה שלהם.</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400" b="1" u="sng" dirty="0">
                <a:effectLst/>
                <a:latin typeface="Calibri" panose="020F0502020204030204" pitchFamily="34" charset="0"/>
                <a:ea typeface="Calibri" panose="020F0502020204030204" pitchFamily="34" charset="0"/>
                <a:cs typeface="Arial" panose="020B0604020202020204" pitchFamily="34" charset="0"/>
              </a:rPr>
              <a:t>שלב שני- בניית הגרף</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400" dirty="0">
                <a:effectLst/>
                <a:latin typeface="Calibri" panose="020F0502020204030204" pitchFamily="34" charset="0"/>
                <a:ea typeface="Calibri" panose="020F0502020204030204" pitchFamily="34" charset="0"/>
                <a:cs typeface="Arial" panose="020B0604020202020204" pitchFamily="34" charset="0"/>
              </a:rPr>
              <a:t>יצירת גרף תואם לנתוני הבעיה והוספת קשתות ע"פ מטריצת הזמנים</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400" b="1" u="sng" dirty="0">
                <a:effectLst/>
                <a:latin typeface="Calibri" panose="020F0502020204030204" pitchFamily="34" charset="0"/>
                <a:ea typeface="Calibri" panose="020F0502020204030204" pitchFamily="34" charset="0"/>
                <a:cs typeface="Arial" panose="020B0604020202020204" pitchFamily="34" charset="0"/>
              </a:rPr>
              <a:t>שלב שלישי -שמירת תוצאות החישוב</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400" dirty="0">
                <a:effectLst/>
                <a:latin typeface="Calibri" panose="020F0502020204030204" pitchFamily="34" charset="0"/>
                <a:ea typeface="Calibri" panose="020F0502020204030204" pitchFamily="34" charset="0"/>
                <a:cs typeface="Arial" panose="020B0604020202020204" pitchFamily="34" charset="0"/>
              </a:rPr>
              <a:t>קבלת תוצאות החישוב מהספרייה ועדכון טבלת התחנות כך שתייצג את תוצאות החישוב הנוכחי.</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2400" dirty="0"/>
          </a:p>
        </p:txBody>
      </p:sp>
      <p:grpSp>
        <p:nvGrpSpPr>
          <p:cNvPr id="4" name="קבוצה 3">
            <a:extLst>
              <a:ext uri="{FF2B5EF4-FFF2-40B4-BE49-F238E27FC236}">
                <a16:creationId xmlns:a16="http://schemas.microsoft.com/office/drawing/2014/main" id="{D5A45572-D11A-402F-6E80-8D7C007241F6}"/>
              </a:ext>
            </a:extLst>
          </p:cNvPr>
          <p:cNvGrpSpPr/>
          <p:nvPr/>
        </p:nvGrpSpPr>
        <p:grpSpPr>
          <a:xfrm>
            <a:off x="-503587" y="-123825"/>
            <a:ext cx="12943093" cy="2004891"/>
            <a:chOff x="-503587" y="-123825"/>
            <a:chExt cx="12943093" cy="2004891"/>
          </a:xfrm>
        </p:grpSpPr>
        <p:pic>
          <p:nvPicPr>
            <p:cNvPr id="5" name="תמונה 4">
              <a:extLst>
                <a:ext uri="{FF2B5EF4-FFF2-40B4-BE49-F238E27FC236}">
                  <a16:creationId xmlns:a16="http://schemas.microsoft.com/office/drawing/2014/main" id="{31D6A1E2-E52B-3CF9-9A66-1E99FF1FBFF1}"/>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6" name="מחבר ישר 5">
              <a:extLst>
                <a:ext uri="{FF2B5EF4-FFF2-40B4-BE49-F238E27FC236}">
                  <a16:creationId xmlns:a16="http://schemas.microsoft.com/office/drawing/2014/main" id="{73AE38F6-CFE6-BFFE-20B4-6823E790A9F5}"/>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193542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82063BB-3EBB-7B15-F2FA-0542498A7908}"/>
              </a:ext>
            </a:extLst>
          </p:cNvPr>
          <p:cNvSpPr/>
          <p:nvPr/>
        </p:nvSpPr>
        <p:spPr>
          <a:xfrm>
            <a:off x="6831942" y="420904"/>
            <a:ext cx="4477509"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הצגת המסלולים</a:t>
            </a:r>
          </a:p>
        </p:txBody>
      </p:sp>
      <p:sp>
        <p:nvSpPr>
          <p:cNvPr id="3" name="תיבת טקסט 2">
            <a:extLst>
              <a:ext uri="{FF2B5EF4-FFF2-40B4-BE49-F238E27FC236}">
                <a16:creationId xmlns:a16="http://schemas.microsoft.com/office/drawing/2014/main" id="{CB8E803F-59C9-E6D4-03EE-13CFE8E2248B}"/>
              </a:ext>
            </a:extLst>
          </p:cNvPr>
          <p:cNvSpPr txBox="1"/>
          <p:nvPr/>
        </p:nvSpPr>
        <p:spPr>
          <a:xfrm>
            <a:off x="1400537" y="1759352"/>
            <a:ext cx="9236597" cy="461665"/>
          </a:xfrm>
          <a:prstGeom prst="rect">
            <a:avLst/>
          </a:prstGeom>
          <a:noFill/>
        </p:spPr>
        <p:txBody>
          <a:bodyPr wrap="square" rtlCol="1">
            <a:spAutoFit/>
          </a:bodyPr>
          <a:lstStyle/>
          <a:p>
            <a:pPr algn="r" rtl="1"/>
            <a:r>
              <a:rPr lang="he-IL" sz="2400" dirty="0"/>
              <a:t>בסיום החישוב, המשתמש יוכל לצפות במסלולים המתוכננים עבור כל משאית.</a:t>
            </a:r>
          </a:p>
        </p:txBody>
      </p:sp>
      <p:grpSp>
        <p:nvGrpSpPr>
          <p:cNvPr id="4" name="קבוצה 3">
            <a:extLst>
              <a:ext uri="{FF2B5EF4-FFF2-40B4-BE49-F238E27FC236}">
                <a16:creationId xmlns:a16="http://schemas.microsoft.com/office/drawing/2014/main" id="{15032E02-9949-3DD2-7544-E96F9A1B66AD}"/>
              </a:ext>
            </a:extLst>
          </p:cNvPr>
          <p:cNvGrpSpPr/>
          <p:nvPr/>
        </p:nvGrpSpPr>
        <p:grpSpPr>
          <a:xfrm>
            <a:off x="-503587" y="-123825"/>
            <a:ext cx="12943093" cy="2004891"/>
            <a:chOff x="-503587" y="-123825"/>
            <a:chExt cx="12943093" cy="2004891"/>
          </a:xfrm>
        </p:grpSpPr>
        <p:pic>
          <p:nvPicPr>
            <p:cNvPr id="5" name="תמונה 4">
              <a:extLst>
                <a:ext uri="{FF2B5EF4-FFF2-40B4-BE49-F238E27FC236}">
                  <a16:creationId xmlns:a16="http://schemas.microsoft.com/office/drawing/2014/main" id="{7D2E46FC-3A81-50A7-621F-DA3D1C2D46C0}"/>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6" name="מחבר ישר 5">
              <a:extLst>
                <a:ext uri="{FF2B5EF4-FFF2-40B4-BE49-F238E27FC236}">
                  <a16:creationId xmlns:a16="http://schemas.microsoft.com/office/drawing/2014/main" id="{B787BA8A-87F4-595A-AD2C-74C7F03D0D4A}"/>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3929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D4B766C5-1BB8-5FBA-99CF-3E40125020E8}"/>
              </a:ext>
            </a:extLst>
          </p:cNvPr>
          <p:cNvSpPr txBox="1"/>
          <p:nvPr/>
        </p:nvSpPr>
        <p:spPr>
          <a:xfrm>
            <a:off x="533400" y="1754079"/>
            <a:ext cx="10543324" cy="4154984"/>
          </a:xfrm>
          <a:prstGeom prst="rect">
            <a:avLst/>
          </a:prstGeom>
          <a:noFill/>
        </p:spPr>
        <p:txBody>
          <a:bodyPr wrap="square" rtlCol="1">
            <a:spAutoFit/>
          </a:bodyPr>
          <a:lstStyle/>
          <a:p>
            <a:pPr algn="r"/>
            <a:r>
              <a:rPr lang="he-IL" sz="2400" dirty="0"/>
              <a:t>פרויקט זה, נבנה במטרה לשמש חברות המייצאות סחורה למספר חנויות על בסיס קבוע.</a:t>
            </a:r>
          </a:p>
          <a:p>
            <a:pPr algn="r"/>
            <a:endParaRPr lang="he-IL" sz="2400" dirty="0"/>
          </a:p>
          <a:p>
            <a:pPr algn="r" rtl="1"/>
            <a:r>
              <a:rPr lang="he-IL" sz="2400" dirty="0"/>
              <a:t>חברות אלו מתמודדות עם בעיית :</a:t>
            </a:r>
            <a:r>
              <a:rPr lang="en-US" sz="2400" dirty="0"/>
              <a:t>-</a:t>
            </a:r>
            <a:r>
              <a:rPr lang="en-US" sz="2400" dirty="0" err="1"/>
              <a:t>Vechile</a:t>
            </a:r>
            <a:r>
              <a:rPr lang="en-US" sz="2400" dirty="0"/>
              <a:t> Routing Problem</a:t>
            </a:r>
            <a:r>
              <a:rPr lang="he-IL" sz="2400" dirty="0"/>
              <a:t> בעיית ניתוב רכבים או בקיצור </a:t>
            </a:r>
            <a:r>
              <a:rPr lang="en-US" sz="2400" dirty="0"/>
              <a:t>VRP</a:t>
            </a:r>
            <a:endParaRPr lang="he-IL" sz="2400" dirty="0"/>
          </a:p>
          <a:p>
            <a:pPr algn="r" rtl="1"/>
            <a:r>
              <a:rPr lang="he-IL" sz="2400" dirty="0">
                <a:solidFill>
                  <a:srgbClr val="7DA64A"/>
                </a:solidFill>
              </a:rPr>
              <a:t>מה זה </a:t>
            </a:r>
            <a:r>
              <a:rPr lang="en-US" sz="2400" dirty="0">
                <a:solidFill>
                  <a:srgbClr val="7DA64A"/>
                </a:solidFill>
              </a:rPr>
              <a:t>VRP</a:t>
            </a:r>
            <a:r>
              <a:rPr lang="he-IL" sz="2400" dirty="0">
                <a:solidFill>
                  <a:srgbClr val="7DA64A"/>
                </a:solidFill>
              </a:rPr>
              <a:t> ?</a:t>
            </a:r>
          </a:p>
          <a:p>
            <a:pPr algn="r" rtl="1"/>
            <a:r>
              <a:rPr lang="en-US" sz="2400" dirty="0"/>
              <a:t>VRP</a:t>
            </a:r>
            <a:r>
              <a:rPr lang="he-IL" sz="2400" dirty="0"/>
              <a:t> זהו היא שם כללי לבעיות שונות, בהן יש להעביר הזמנות ממחסן ללקוחות. </a:t>
            </a:r>
          </a:p>
          <a:p>
            <a:pPr algn="r" rtl="1"/>
            <a:r>
              <a:rPr lang="he-IL" sz="2400" dirty="0"/>
              <a:t>החברה צריכה לספק מספר כלי רכב אשר יעמדו ביכולת ההובלה. כל רכב שמיושם בפתרון חייב לסיים את המסלול שהוקצה לו. הרכבים יוצאים וחוזרים לאותה נקודה, כאשר במסלול עברו לפחות בלקוח אחד.</a:t>
            </a:r>
          </a:p>
          <a:p>
            <a:pPr algn="r" rtl="1"/>
            <a:endParaRPr lang="he-IL" sz="2400" dirty="0"/>
          </a:p>
          <a:p>
            <a:pPr algn="r" rtl="1"/>
            <a:r>
              <a:rPr lang="he-IL" sz="2400" dirty="0"/>
              <a:t>הבעיה היא, לקבוע את סדר התחנות במסלול, ובתוך כך, להתאים רכב לכל מסלול.</a:t>
            </a:r>
            <a:endParaRPr lang="en-US" sz="2400" dirty="0"/>
          </a:p>
        </p:txBody>
      </p:sp>
      <p:sp>
        <p:nvSpPr>
          <p:cNvPr id="3" name="מלבן 2">
            <a:extLst>
              <a:ext uri="{FF2B5EF4-FFF2-40B4-BE49-F238E27FC236}">
                <a16:creationId xmlns:a16="http://schemas.microsoft.com/office/drawing/2014/main" id="{B823C1FB-F668-2C4F-9162-EA5F6BF1DB1E}"/>
              </a:ext>
            </a:extLst>
          </p:cNvPr>
          <p:cNvSpPr/>
          <p:nvPr/>
        </p:nvSpPr>
        <p:spPr>
          <a:xfrm>
            <a:off x="6421224" y="279891"/>
            <a:ext cx="4475905" cy="923330"/>
          </a:xfrm>
          <a:prstGeom prst="rect">
            <a:avLst/>
          </a:prstGeom>
          <a:noFill/>
        </p:spPr>
        <p:txBody>
          <a:bodyPr wrap="none" lIns="91440" tIns="45720" rIns="91440" bIns="45720">
            <a:spAutoFit/>
          </a:bodyPr>
          <a:lstStyle/>
          <a:p>
            <a:pPr algn="ctr"/>
            <a:r>
              <a:rPr lang="he-IL" sz="5400" b="1" dirty="0">
                <a:ln w="9525">
                  <a:solidFill>
                    <a:schemeClr val="bg1"/>
                  </a:solidFill>
                  <a:prstDash val="solid"/>
                </a:ln>
                <a:solidFill>
                  <a:srgbClr val="7DA64A"/>
                </a:solidFill>
                <a:effectLst>
                  <a:outerShdw blurRad="12700" dist="38100" dir="2700000" algn="tl" rotWithShape="0">
                    <a:schemeClr val="bg1">
                      <a:lumMod val="50000"/>
                    </a:schemeClr>
                  </a:outerShdw>
                </a:effectLst>
              </a:rPr>
              <a:t>מטרת הפרויקט</a:t>
            </a:r>
          </a:p>
        </p:txBody>
      </p:sp>
      <p:pic>
        <p:nvPicPr>
          <p:cNvPr id="5" name="תמונה 4">
            <a:extLst>
              <a:ext uri="{FF2B5EF4-FFF2-40B4-BE49-F238E27FC236}">
                <a16:creationId xmlns:a16="http://schemas.microsoft.com/office/drawing/2014/main" id="{04791134-27B9-7E79-D55B-645FD1B7D756}"/>
              </a:ext>
            </a:extLst>
          </p:cNvPr>
          <p:cNvPicPr>
            <a:picLocks noChangeAspect="1"/>
          </p:cNvPicPr>
          <p:nvPr/>
        </p:nvPicPr>
        <p:blipFill>
          <a:blip r:embed="rId2"/>
          <a:stretch>
            <a:fillRect/>
          </a:stretch>
        </p:blipFill>
        <p:spPr>
          <a:xfrm>
            <a:off x="-492013" y="-123825"/>
            <a:ext cx="6057845" cy="2004891"/>
          </a:xfrm>
          <a:prstGeom prst="rect">
            <a:avLst/>
          </a:prstGeom>
          <a:noFill/>
        </p:spPr>
      </p:pic>
      <p:cxnSp>
        <p:nvCxnSpPr>
          <p:cNvPr id="6" name="מחבר ישר 5">
            <a:extLst>
              <a:ext uri="{FF2B5EF4-FFF2-40B4-BE49-F238E27FC236}">
                <a16:creationId xmlns:a16="http://schemas.microsoft.com/office/drawing/2014/main" id="{69353A8E-F632-72CE-1095-D1E25ADF886B}"/>
              </a:ext>
            </a:extLst>
          </p:cNvPr>
          <p:cNvCxnSpPr>
            <a:cxnSpLocks/>
          </p:cNvCxnSpPr>
          <p:nvPr/>
        </p:nvCxnSpPr>
        <p:spPr>
          <a:xfrm>
            <a:off x="4867275"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sp>
        <p:nvSpPr>
          <p:cNvPr id="7" name="תיבת טקסט 6">
            <a:extLst>
              <a:ext uri="{FF2B5EF4-FFF2-40B4-BE49-F238E27FC236}">
                <a16:creationId xmlns:a16="http://schemas.microsoft.com/office/drawing/2014/main" id="{5827B9AE-249F-88EA-7D44-1A87F0F90EB6}"/>
              </a:ext>
            </a:extLst>
          </p:cNvPr>
          <p:cNvSpPr txBox="1"/>
          <p:nvPr/>
        </p:nvSpPr>
        <p:spPr>
          <a:xfrm>
            <a:off x="11347048" y="111176"/>
            <a:ext cx="844952" cy="369332"/>
          </a:xfrm>
          <a:prstGeom prst="rect">
            <a:avLst/>
          </a:prstGeom>
          <a:noFill/>
        </p:spPr>
        <p:txBody>
          <a:bodyPr wrap="square" rtlCol="1">
            <a:spAutoFit/>
          </a:bodyPr>
          <a:lstStyle/>
          <a:p>
            <a:r>
              <a:rPr lang="he-IL" dirty="0"/>
              <a:t>בס"ד</a:t>
            </a:r>
          </a:p>
        </p:txBody>
      </p:sp>
    </p:spTree>
    <p:extLst>
      <p:ext uri="{BB962C8B-B14F-4D97-AF65-F5344CB8AC3E}">
        <p14:creationId xmlns:p14="http://schemas.microsoft.com/office/powerpoint/2010/main" val="99443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ED598C0-13AC-2C71-1C2D-118249079946}"/>
              </a:ext>
            </a:extLst>
          </p:cNvPr>
          <p:cNvSpPr/>
          <p:nvPr/>
        </p:nvSpPr>
        <p:spPr>
          <a:xfrm>
            <a:off x="5548441" y="424160"/>
            <a:ext cx="5686172" cy="830997"/>
          </a:xfrm>
          <a:prstGeom prst="rect">
            <a:avLst/>
          </a:prstGeom>
          <a:noFill/>
        </p:spPr>
        <p:txBody>
          <a:bodyPr wrap="none" lIns="91440" tIns="45720" rIns="91440" bIns="45720">
            <a:spAutoFit/>
          </a:bodyPr>
          <a:lstStyle/>
          <a:p>
            <a:pPr algn="ctr"/>
            <a:r>
              <a:rPr lang="he-IL" sz="4800" b="0" cap="none" spc="0" dirty="0">
                <a:ln w="0"/>
                <a:solidFill>
                  <a:srgbClr val="7DA64A"/>
                </a:solidFill>
                <a:effectLst>
                  <a:outerShdw blurRad="38100" dist="19050" dir="2700000" algn="tl" rotWithShape="0">
                    <a:schemeClr val="dk1">
                      <a:alpha val="40000"/>
                    </a:schemeClr>
                  </a:outerShdw>
                </a:effectLst>
              </a:rPr>
              <a:t>מה האפליקציה עושה?</a:t>
            </a:r>
          </a:p>
        </p:txBody>
      </p:sp>
      <p:sp>
        <p:nvSpPr>
          <p:cNvPr id="3" name="תיבת טקסט 2">
            <a:extLst>
              <a:ext uri="{FF2B5EF4-FFF2-40B4-BE49-F238E27FC236}">
                <a16:creationId xmlns:a16="http://schemas.microsoft.com/office/drawing/2014/main" id="{7D6A4B48-4BC7-EB7E-C75E-071B627EF42D}"/>
              </a:ext>
            </a:extLst>
          </p:cNvPr>
          <p:cNvSpPr txBox="1"/>
          <p:nvPr/>
        </p:nvSpPr>
        <p:spPr>
          <a:xfrm>
            <a:off x="1290513" y="1706881"/>
            <a:ext cx="9944100" cy="4483279"/>
          </a:xfrm>
          <a:prstGeom prst="rect">
            <a:avLst/>
          </a:prstGeom>
          <a:noFill/>
        </p:spPr>
        <p:txBody>
          <a:bodyPr wrap="square" rtlCol="1">
            <a:spAutoFit/>
          </a:bodyPr>
          <a:lstStyle/>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האפליקציה נועדה לסייע לספקים, המתעסקים עם חנויות רבות.</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לשם הדוגמא, הספק של מאפית אנגל, מחויב לספק לחנויות המזמינות לחם מידי יום.</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יש ברשותו משאיות של אנגל הממונות על חלוקת הסחורה.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האפליקציה תחשב עבור כל משאית מסלול אופטימלי של החנויות  שבהן היא תחלק את הלחם,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כך שכל חנות תקבל את כמות הלחם הדרושה עבורה.</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האפליקציה תתייחס גם לאילוצים הבאים:</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מצד המשאית – כמות הלחם שהמשאית מכילה לא תעלה על כמות ההזמנות מהחנויות,</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מצד החנויות- כל חנות תקבל את הלחם בטווח מסוים של השעות שהיא דורשת. לדוגמא החנות נפתחת ב 6:00 בבוקר, בעל החנות רוצה שהלחם יגיע עד השעה 08:00. האפליקציה תדאג לכך שהמשאית תגיע לחנות בשעות 06:00-08:00.</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he-IL" sz="2000" dirty="0"/>
          </a:p>
        </p:txBody>
      </p:sp>
      <p:pic>
        <p:nvPicPr>
          <p:cNvPr id="4" name="תמונה 3">
            <a:extLst>
              <a:ext uri="{FF2B5EF4-FFF2-40B4-BE49-F238E27FC236}">
                <a16:creationId xmlns:a16="http://schemas.microsoft.com/office/drawing/2014/main" id="{BF9AB42F-B2EF-A747-2B38-945BFD659F91}"/>
              </a:ext>
            </a:extLst>
          </p:cNvPr>
          <p:cNvPicPr>
            <a:picLocks noChangeAspect="1"/>
          </p:cNvPicPr>
          <p:nvPr/>
        </p:nvPicPr>
        <p:blipFill>
          <a:blip r:embed="rId4"/>
          <a:stretch>
            <a:fillRect/>
          </a:stretch>
        </p:blipFill>
        <p:spPr>
          <a:xfrm>
            <a:off x="-492013" y="-123825"/>
            <a:ext cx="6057845" cy="2004891"/>
          </a:xfrm>
          <a:prstGeom prst="rect">
            <a:avLst/>
          </a:prstGeom>
          <a:noFill/>
        </p:spPr>
      </p:pic>
      <p:cxnSp>
        <p:nvCxnSpPr>
          <p:cNvPr id="5" name="מחבר ישר 4">
            <a:extLst>
              <a:ext uri="{FF2B5EF4-FFF2-40B4-BE49-F238E27FC236}">
                <a16:creationId xmlns:a16="http://schemas.microsoft.com/office/drawing/2014/main" id="{B7520AA7-9549-072E-54B2-4FC6F916695C}"/>
              </a:ext>
            </a:extLst>
          </p:cNvPr>
          <p:cNvCxnSpPr>
            <a:cxnSpLocks/>
          </p:cNvCxnSpPr>
          <p:nvPr/>
        </p:nvCxnSpPr>
        <p:spPr>
          <a:xfrm>
            <a:off x="4867275"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sp>
        <p:nvSpPr>
          <p:cNvPr id="6" name="תיבת טקסט 5">
            <a:extLst>
              <a:ext uri="{FF2B5EF4-FFF2-40B4-BE49-F238E27FC236}">
                <a16:creationId xmlns:a16="http://schemas.microsoft.com/office/drawing/2014/main" id="{C2952B6B-2122-6A30-D92D-841F0567A231}"/>
              </a:ext>
            </a:extLst>
          </p:cNvPr>
          <p:cNvSpPr txBox="1"/>
          <p:nvPr/>
        </p:nvSpPr>
        <p:spPr>
          <a:xfrm>
            <a:off x="11347048" y="111176"/>
            <a:ext cx="844952" cy="369332"/>
          </a:xfrm>
          <a:prstGeom prst="rect">
            <a:avLst/>
          </a:prstGeom>
          <a:noFill/>
        </p:spPr>
        <p:txBody>
          <a:bodyPr wrap="square" rtlCol="1">
            <a:spAutoFit/>
          </a:bodyPr>
          <a:lstStyle/>
          <a:p>
            <a:r>
              <a:rPr lang="he-IL" dirty="0"/>
              <a:t>בס"ד</a:t>
            </a:r>
          </a:p>
        </p:txBody>
      </p:sp>
      <p:pic>
        <p:nvPicPr>
          <p:cNvPr id="7" name="מה האפליקצייה עושה">
            <a:hlinkClick r:id="" action="ppaction://media"/>
            <a:extLst>
              <a:ext uri="{FF2B5EF4-FFF2-40B4-BE49-F238E27FC236}">
                <a16:creationId xmlns:a16="http://schemas.microsoft.com/office/drawing/2014/main" id="{B09A6E68-139B-F16F-7A6D-4DC17253DE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49181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2778EDE-72E1-DC12-E4B7-E5CA801430CD}"/>
              </a:ext>
            </a:extLst>
          </p:cNvPr>
          <p:cNvSpPr/>
          <p:nvPr/>
        </p:nvSpPr>
        <p:spPr>
          <a:xfrm>
            <a:off x="8015163" y="452735"/>
            <a:ext cx="2619628"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בקצרה...</a:t>
            </a:r>
          </a:p>
        </p:txBody>
      </p:sp>
      <p:sp>
        <p:nvSpPr>
          <p:cNvPr id="3" name="תיבת טקסט 2">
            <a:extLst>
              <a:ext uri="{FF2B5EF4-FFF2-40B4-BE49-F238E27FC236}">
                <a16:creationId xmlns:a16="http://schemas.microsoft.com/office/drawing/2014/main" id="{B1C72DAE-AA6B-2BDF-97F4-B8B68A2C3CE8}"/>
              </a:ext>
            </a:extLst>
          </p:cNvPr>
          <p:cNvSpPr txBox="1"/>
          <p:nvPr/>
        </p:nvSpPr>
        <p:spPr>
          <a:xfrm>
            <a:off x="1795462" y="1676400"/>
            <a:ext cx="8601075" cy="4029565"/>
          </a:xfrm>
          <a:prstGeom prst="rect">
            <a:avLst/>
          </a:prstGeom>
          <a:noFill/>
        </p:spPr>
        <p:txBody>
          <a:bodyPr wrap="square" rtlCol="1">
            <a:spAutoFit/>
          </a:bodyPr>
          <a:lstStyle/>
          <a:p>
            <a:pPr algn="r" rtl="1"/>
            <a:r>
              <a:rPr lang="he-IL" b="1" dirty="0"/>
              <a:t>הפרויקט מבצע את הפעולות הבאות:</a:t>
            </a:r>
          </a:p>
          <a:p>
            <a:pPr algn="r" rtl="1"/>
            <a:endParaRPr lang="he-IL" dirty="0"/>
          </a:p>
          <a:p>
            <a:pPr marL="285750" indent="-285750" algn="r" rtl="1">
              <a:buFont typeface="Arial" panose="020B0604020202020204" pitchFamily="34" charset="0"/>
              <a:buChar char="•"/>
            </a:pPr>
            <a:r>
              <a:rPr lang="he-IL" sz="2000" b="1" dirty="0"/>
              <a:t>הגדרת נתונים</a:t>
            </a:r>
          </a:p>
          <a:p>
            <a:pPr lvl="1" algn="r" rtl="1"/>
            <a:r>
              <a:rPr lang="he-IL" sz="1800" dirty="0">
                <a:effectLst/>
                <a:latin typeface="Calibri" panose="020F0502020204030204" pitchFamily="34" charset="0"/>
                <a:ea typeface="Calibri" panose="020F0502020204030204" pitchFamily="34" charset="0"/>
                <a:cs typeface="Arial" panose="020B0604020202020204" pitchFamily="34" charset="0"/>
              </a:rPr>
              <a:t>החברה מכניסה את נתוני כלי הרכב שברשותה ואת נתוני ההזמנות, החניות ומיקומן לאתר. המערכת תתבסס על נתונים אלו ותגדיר אילוצי זמנים, קיבולת, ומרחקים בין נקודות.</a:t>
            </a:r>
            <a:endParaRPr lang="he-IL" dirty="0"/>
          </a:p>
          <a:p>
            <a:pPr marL="285750" indent="-285750" algn="r" rtl="1">
              <a:buFont typeface="Arial" panose="020B0604020202020204" pitchFamily="34" charset="0"/>
              <a:buChar char="•"/>
            </a:pPr>
            <a:r>
              <a:rPr lang="he-IL" sz="2000" b="1" dirty="0"/>
              <a:t>שיבוץ אוטומטי</a:t>
            </a:r>
          </a:p>
          <a:p>
            <a:pPr algn="r" rtl="1"/>
            <a:r>
              <a:rPr lang="he-IL" dirty="0"/>
              <a:t>	</a:t>
            </a:r>
            <a:r>
              <a:rPr lang="he-IL" sz="1800" dirty="0">
                <a:effectLst/>
                <a:latin typeface="Calibri" panose="020F0502020204030204" pitchFamily="34" charset="0"/>
                <a:ea typeface="Calibri" panose="020F0502020204030204" pitchFamily="34" charset="0"/>
                <a:cs typeface="Arial" panose="020B0604020202020204" pitchFamily="34" charset="0"/>
              </a:rPr>
              <a:t>השיבוץ הוא הפעולה העיקרית בפרויקט, הושקע בו מאמץ רב, על מנת שיהיה מדויק ויעיל. 	פעולה זו מסדרת מסלול לכל מספר הזמנות ומתאימה לו את כלי הרכב, בצורה אופטימלית 	ע"י התחשבות בכל האילוצים</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he-IL" dirty="0"/>
          </a:p>
          <a:p>
            <a:pPr marL="285750" indent="-285750" algn="r" rtl="1">
              <a:buFont typeface="Arial" panose="020B0604020202020204" pitchFamily="34" charset="0"/>
              <a:buChar char="•"/>
            </a:pPr>
            <a:r>
              <a:rPr lang="he-IL" sz="2000" b="1" dirty="0"/>
              <a:t>הצגת המסלולים</a:t>
            </a:r>
          </a:p>
          <a:p>
            <a:pPr algn="r" rtl="1">
              <a:lnSpc>
                <a:spcPct val="107000"/>
              </a:lnSpc>
              <a:spcAft>
                <a:spcPts val="800"/>
              </a:spcAft>
            </a:pPr>
            <a:r>
              <a:rPr lang="he-IL" dirty="0"/>
              <a:t>	</a:t>
            </a:r>
            <a:r>
              <a:rPr lang="he-IL" sz="1800" dirty="0">
                <a:effectLst/>
                <a:latin typeface="Calibri" panose="020F0502020204030204" pitchFamily="34" charset="0"/>
                <a:ea typeface="Calibri" panose="020F0502020204030204" pitchFamily="34" charset="0"/>
                <a:cs typeface="Arial" panose="020B0604020202020204" pitchFamily="34" charset="0"/>
              </a:rPr>
              <a:t>הספק יוכל לצפות במפת המסלולים המתארת את השיבוץ הסופי,</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וכן כל נהג יוכל להיכנס לאפליקציה ולראות במפה את המסלול שהוכן עבורו.</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grpSp>
        <p:nvGrpSpPr>
          <p:cNvPr id="7" name="קבוצה 6">
            <a:extLst>
              <a:ext uri="{FF2B5EF4-FFF2-40B4-BE49-F238E27FC236}">
                <a16:creationId xmlns:a16="http://schemas.microsoft.com/office/drawing/2014/main" id="{29645E6C-E8EE-DCBB-0B1D-1F77EE39D556}"/>
              </a:ext>
            </a:extLst>
          </p:cNvPr>
          <p:cNvGrpSpPr/>
          <p:nvPr/>
        </p:nvGrpSpPr>
        <p:grpSpPr>
          <a:xfrm>
            <a:off x="-503587" y="-123825"/>
            <a:ext cx="12943093" cy="2004891"/>
            <a:chOff x="-503587" y="-123825"/>
            <a:chExt cx="12943093" cy="2004891"/>
          </a:xfrm>
        </p:grpSpPr>
        <p:pic>
          <p:nvPicPr>
            <p:cNvPr id="4" name="תמונה 3">
              <a:extLst>
                <a:ext uri="{FF2B5EF4-FFF2-40B4-BE49-F238E27FC236}">
                  <a16:creationId xmlns:a16="http://schemas.microsoft.com/office/drawing/2014/main" id="{9E7FF1FD-BB88-1783-7C27-CE66501055DD}"/>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5" name="מחבר ישר 4">
              <a:extLst>
                <a:ext uri="{FF2B5EF4-FFF2-40B4-BE49-F238E27FC236}">
                  <a16:creationId xmlns:a16="http://schemas.microsoft.com/office/drawing/2014/main" id="{D3D87106-C5A3-C0FD-4D89-7F43EDE7DEA8}"/>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
        <p:nvSpPr>
          <p:cNvPr id="6" name="תיבת טקסט 5">
            <a:extLst>
              <a:ext uri="{FF2B5EF4-FFF2-40B4-BE49-F238E27FC236}">
                <a16:creationId xmlns:a16="http://schemas.microsoft.com/office/drawing/2014/main" id="{271F985D-0EE1-EA78-DC8F-426097A470B8}"/>
              </a:ext>
            </a:extLst>
          </p:cNvPr>
          <p:cNvSpPr txBox="1"/>
          <p:nvPr/>
        </p:nvSpPr>
        <p:spPr>
          <a:xfrm>
            <a:off x="11347048" y="111176"/>
            <a:ext cx="844952" cy="369332"/>
          </a:xfrm>
          <a:prstGeom prst="rect">
            <a:avLst/>
          </a:prstGeom>
          <a:noFill/>
        </p:spPr>
        <p:txBody>
          <a:bodyPr wrap="square" rtlCol="1">
            <a:spAutoFit/>
          </a:bodyPr>
          <a:lstStyle/>
          <a:p>
            <a:r>
              <a:rPr lang="he-IL" dirty="0"/>
              <a:t>בס"ד</a:t>
            </a:r>
          </a:p>
        </p:txBody>
      </p:sp>
    </p:spTree>
    <p:extLst>
      <p:ext uri="{BB962C8B-B14F-4D97-AF65-F5344CB8AC3E}">
        <p14:creationId xmlns:p14="http://schemas.microsoft.com/office/powerpoint/2010/main" val="1308563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6B1F4AAA-0FBA-3FD7-D1DF-D501663EE68A}"/>
              </a:ext>
            </a:extLst>
          </p:cNvPr>
          <p:cNvSpPr/>
          <p:nvPr/>
        </p:nvSpPr>
        <p:spPr>
          <a:xfrm>
            <a:off x="6157884" y="309860"/>
            <a:ext cx="4733988" cy="830997"/>
          </a:xfrm>
          <a:prstGeom prst="rect">
            <a:avLst/>
          </a:prstGeom>
          <a:noFill/>
        </p:spPr>
        <p:txBody>
          <a:bodyPr wrap="none" lIns="91440" tIns="45720" rIns="91440" bIns="45720">
            <a:spAutoFit/>
          </a:bodyPr>
          <a:lstStyle/>
          <a:p>
            <a:pPr algn="ctr"/>
            <a:r>
              <a:rPr lang="he-IL" sz="4800" b="0" cap="none" spc="0" dirty="0">
                <a:ln w="0"/>
                <a:solidFill>
                  <a:srgbClr val="7DA64A"/>
                </a:solidFill>
                <a:effectLst>
                  <a:outerShdw blurRad="38100" dist="19050" dir="2700000" algn="tl" rotWithShape="0">
                    <a:schemeClr val="dk1">
                      <a:alpha val="40000"/>
                    </a:schemeClr>
                  </a:outerShdw>
                </a:effectLst>
              </a:rPr>
              <a:t>כיצד פועל השיבוץ?</a:t>
            </a:r>
          </a:p>
        </p:txBody>
      </p:sp>
      <p:sp>
        <p:nvSpPr>
          <p:cNvPr id="4" name="תיבת טקסט 3">
            <a:extLst>
              <a:ext uri="{FF2B5EF4-FFF2-40B4-BE49-F238E27FC236}">
                <a16:creationId xmlns:a16="http://schemas.microsoft.com/office/drawing/2014/main" id="{F8943630-5418-8206-C718-D2B732435C32}"/>
              </a:ext>
            </a:extLst>
          </p:cNvPr>
          <p:cNvSpPr txBox="1"/>
          <p:nvPr/>
        </p:nvSpPr>
        <p:spPr>
          <a:xfrm>
            <a:off x="666751" y="1533525"/>
            <a:ext cx="10225122" cy="2339102"/>
          </a:xfrm>
          <a:prstGeom prst="rect">
            <a:avLst/>
          </a:prstGeom>
          <a:noFill/>
        </p:spPr>
        <p:txBody>
          <a:bodyPr wrap="square" rtlCol="1">
            <a:spAutoFit/>
          </a:bodyPr>
          <a:lstStyle/>
          <a:p>
            <a:pPr marL="285750" indent="-285750" algn="r" rtl="1">
              <a:buFont typeface="Arial" panose="020B0604020202020204" pitchFamily="34" charset="0"/>
              <a:buChar char="•"/>
            </a:pPr>
            <a:r>
              <a:rPr lang="he-IL" sz="2400" b="1" dirty="0"/>
              <a:t>איסוף הנתונים הנדרשים לצורך החישוב</a:t>
            </a:r>
          </a:p>
          <a:p>
            <a:pPr algn="r" rtl="1"/>
            <a:r>
              <a:rPr lang="he-IL" sz="2400" b="1" dirty="0"/>
              <a:t>	</a:t>
            </a:r>
            <a:r>
              <a:rPr lang="he-IL" sz="2000" dirty="0"/>
              <a:t>חישוב</a:t>
            </a:r>
            <a:r>
              <a:rPr lang="he-IL" sz="2400" b="1" dirty="0"/>
              <a:t> </a:t>
            </a:r>
            <a:r>
              <a:rPr lang="he-IL" sz="2000" dirty="0"/>
              <a:t>קיבולת המשאיות- בהתאם למגבלות המשקל והנפח מחושבת כמות יחידות הסחורה 	המקסימלית הנכנסת בכל משאית.</a:t>
            </a:r>
          </a:p>
          <a:p>
            <a:pPr algn="r" rtl="1"/>
            <a:r>
              <a:rPr lang="he-IL" sz="2000" b="1" dirty="0"/>
              <a:t>	</a:t>
            </a:r>
            <a:r>
              <a:rPr lang="he-IL" sz="2000" dirty="0"/>
              <a:t>הגדרת</a:t>
            </a:r>
            <a:r>
              <a:rPr lang="he-IL" sz="2000" b="1" dirty="0"/>
              <a:t> </a:t>
            </a:r>
            <a:r>
              <a:rPr lang="he-IL" sz="2000" dirty="0"/>
              <a:t>חלונות הזמן-כל שעה מתורגמת למספר המייצג את מספר השניות שחלפו מתחילת היום.</a:t>
            </a:r>
            <a:endParaRPr lang="he-IL" sz="2400" dirty="0"/>
          </a:p>
          <a:p>
            <a:pPr algn="r" rtl="1"/>
            <a:r>
              <a:rPr lang="he-IL" dirty="0"/>
              <a:t>	</a:t>
            </a:r>
            <a:r>
              <a:rPr lang="he-IL" sz="2000" dirty="0"/>
              <a:t>בניית מטריצת זמנים – בקשה מ </a:t>
            </a:r>
            <a:r>
              <a:rPr lang="en-US" sz="2000" dirty="0"/>
              <a:t>google maps</a:t>
            </a:r>
            <a:r>
              <a:rPr lang="he-IL" sz="2000" dirty="0"/>
              <a:t> לקבל את זמן הנסיעה מכל חנות לכל חנות וכן 	למפעל.</a:t>
            </a:r>
          </a:p>
          <a:p>
            <a:pPr algn="r" rtl="1"/>
            <a:endParaRPr lang="he-IL" dirty="0"/>
          </a:p>
        </p:txBody>
      </p:sp>
      <p:graphicFrame>
        <p:nvGraphicFramePr>
          <p:cNvPr id="6" name="טבלה 6">
            <a:extLst>
              <a:ext uri="{FF2B5EF4-FFF2-40B4-BE49-F238E27FC236}">
                <a16:creationId xmlns:a16="http://schemas.microsoft.com/office/drawing/2014/main" id="{E2258182-3E20-5BCA-CED2-6B426A39851E}"/>
              </a:ext>
            </a:extLst>
          </p:cNvPr>
          <p:cNvGraphicFramePr>
            <a:graphicFrameLocks noGrp="1"/>
          </p:cNvGraphicFramePr>
          <p:nvPr>
            <p:extLst>
              <p:ext uri="{D42A27DB-BD31-4B8C-83A1-F6EECF244321}">
                <p14:modId xmlns:p14="http://schemas.microsoft.com/office/powerpoint/2010/main" val="798849186"/>
              </p:ext>
            </p:extLst>
          </p:nvPr>
        </p:nvGraphicFramePr>
        <p:xfrm>
          <a:off x="2355850" y="3981013"/>
          <a:ext cx="8128000" cy="1854200"/>
        </p:xfrm>
        <a:graphic>
          <a:graphicData uri="http://schemas.openxmlformats.org/drawingml/2006/table">
            <a:tbl>
              <a:tblPr rtl="1" firstRow="1" bandRow="1">
                <a:tableStyleId>{5940675A-B579-460E-94D1-54222C63F5DA}</a:tableStyleId>
              </a:tblPr>
              <a:tblGrid>
                <a:gridCol w="1625600">
                  <a:extLst>
                    <a:ext uri="{9D8B030D-6E8A-4147-A177-3AD203B41FA5}">
                      <a16:colId xmlns:a16="http://schemas.microsoft.com/office/drawing/2014/main" val="1275182123"/>
                    </a:ext>
                  </a:extLst>
                </a:gridCol>
                <a:gridCol w="1625600">
                  <a:extLst>
                    <a:ext uri="{9D8B030D-6E8A-4147-A177-3AD203B41FA5}">
                      <a16:colId xmlns:a16="http://schemas.microsoft.com/office/drawing/2014/main" val="3858051753"/>
                    </a:ext>
                  </a:extLst>
                </a:gridCol>
                <a:gridCol w="1625600">
                  <a:extLst>
                    <a:ext uri="{9D8B030D-6E8A-4147-A177-3AD203B41FA5}">
                      <a16:colId xmlns:a16="http://schemas.microsoft.com/office/drawing/2014/main" val="398875887"/>
                    </a:ext>
                  </a:extLst>
                </a:gridCol>
                <a:gridCol w="1625600">
                  <a:extLst>
                    <a:ext uri="{9D8B030D-6E8A-4147-A177-3AD203B41FA5}">
                      <a16:colId xmlns:a16="http://schemas.microsoft.com/office/drawing/2014/main" val="3394720409"/>
                    </a:ext>
                  </a:extLst>
                </a:gridCol>
                <a:gridCol w="1625600">
                  <a:extLst>
                    <a:ext uri="{9D8B030D-6E8A-4147-A177-3AD203B41FA5}">
                      <a16:colId xmlns:a16="http://schemas.microsoft.com/office/drawing/2014/main" val="1358614250"/>
                    </a:ext>
                  </a:extLst>
                </a:gridCol>
              </a:tblGrid>
              <a:tr h="370840">
                <a:tc>
                  <a:txBody>
                    <a:bodyPr/>
                    <a:lstStyle/>
                    <a:p>
                      <a:pPr algn="ctr" rtl="1"/>
                      <a:endParaRPr lang="he-IL" dirty="0"/>
                    </a:p>
                  </a:txBody>
                  <a:tcPr>
                    <a:solidFill>
                      <a:srgbClr val="F4D88F"/>
                    </a:solidFill>
                  </a:tcPr>
                </a:tc>
                <a:tc>
                  <a:txBody>
                    <a:bodyPr/>
                    <a:lstStyle/>
                    <a:p>
                      <a:pPr algn="ctr" rtl="1"/>
                      <a:r>
                        <a:rPr lang="he-IL" dirty="0"/>
                        <a:t>המפעל</a:t>
                      </a:r>
                    </a:p>
                  </a:txBody>
                  <a:tcPr>
                    <a:solidFill>
                      <a:srgbClr val="F4D88F"/>
                    </a:solidFill>
                  </a:tcPr>
                </a:tc>
                <a:tc>
                  <a:txBody>
                    <a:bodyPr/>
                    <a:lstStyle/>
                    <a:p>
                      <a:pPr algn="ctr" rtl="1"/>
                      <a:r>
                        <a:rPr lang="he-IL" dirty="0"/>
                        <a:t>חנות א'</a:t>
                      </a:r>
                    </a:p>
                  </a:txBody>
                  <a:tcPr>
                    <a:solidFill>
                      <a:srgbClr val="F4D88F"/>
                    </a:solidFill>
                  </a:tcPr>
                </a:tc>
                <a:tc>
                  <a:txBody>
                    <a:bodyPr/>
                    <a:lstStyle/>
                    <a:p>
                      <a:pPr algn="ctr" rtl="1"/>
                      <a:r>
                        <a:rPr lang="he-IL" dirty="0"/>
                        <a:t>חנות ב'</a:t>
                      </a:r>
                    </a:p>
                  </a:txBody>
                  <a:tcPr>
                    <a:solidFill>
                      <a:srgbClr val="F4D88F"/>
                    </a:solidFill>
                  </a:tcPr>
                </a:tc>
                <a:tc>
                  <a:txBody>
                    <a:bodyPr/>
                    <a:lstStyle/>
                    <a:p>
                      <a:pPr algn="ctr" rtl="1"/>
                      <a:r>
                        <a:rPr lang="he-IL" dirty="0"/>
                        <a:t>חנות ג'</a:t>
                      </a:r>
                    </a:p>
                  </a:txBody>
                  <a:tcPr>
                    <a:solidFill>
                      <a:srgbClr val="F4D88F"/>
                    </a:solidFill>
                  </a:tcPr>
                </a:tc>
                <a:extLst>
                  <a:ext uri="{0D108BD9-81ED-4DB2-BD59-A6C34878D82A}">
                    <a16:rowId xmlns:a16="http://schemas.microsoft.com/office/drawing/2014/main" val="2436785788"/>
                  </a:ext>
                </a:extLst>
              </a:tr>
              <a:tr h="370840">
                <a:tc>
                  <a:txBody>
                    <a:bodyPr/>
                    <a:lstStyle/>
                    <a:p>
                      <a:pPr algn="ctr" rtl="1"/>
                      <a:r>
                        <a:rPr lang="he-IL" dirty="0"/>
                        <a:t>המפעל</a:t>
                      </a:r>
                    </a:p>
                  </a:txBody>
                  <a:tcPr>
                    <a:solidFill>
                      <a:srgbClr val="F4D88F"/>
                    </a:solidFill>
                  </a:tcPr>
                </a:tc>
                <a:tc>
                  <a:txBody>
                    <a:bodyPr/>
                    <a:lstStyle/>
                    <a:p>
                      <a:pPr algn="ctr" rtl="1"/>
                      <a:r>
                        <a:rPr lang="he-IL" dirty="0"/>
                        <a:t>0</a:t>
                      </a:r>
                    </a:p>
                  </a:txBody>
                  <a:tcPr/>
                </a:tc>
                <a:tc>
                  <a:txBody>
                    <a:bodyPr/>
                    <a:lstStyle/>
                    <a:p>
                      <a:pPr algn="ctr" rtl="1"/>
                      <a:r>
                        <a:rPr lang="he-IL" dirty="0"/>
                        <a:t>3698</a:t>
                      </a:r>
                    </a:p>
                  </a:txBody>
                  <a:tcPr/>
                </a:tc>
                <a:tc>
                  <a:txBody>
                    <a:bodyPr/>
                    <a:lstStyle/>
                    <a:p>
                      <a:pPr algn="ctr" rtl="1"/>
                      <a:r>
                        <a:rPr lang="he-IL" dirty="0"/>
                        <a:t>85266</a:t>
                      </a:r>
                    </a:p>
                  </a:txBody>
                  <a:tcPr/>
                </a:tc>
                <a:tc>
                  <a:txBody>
                    <a:bodyPr/>
                    <a:lstStyle/>
                    <a:p>
                      <a:pPr algn="ctr" rtl="1"/>
                      <a:r>
                        <a:rPr lang="he-IL" dirty="0"/>
                        <a:t>236</a:t>
                      </a:r>
                    </a:p>
                  </a:txBody>
                  <a:tcPr/>
                </a:tc>
                <a:extLst>
                  <a:ext uri="{0D108BD9-81ED-4DB2-BD59-A6C34878D82A}">
                    <a16:rowId xmlns:a16="http://schemas.microsoft.com/office/drawing/2014/main" val="265381500"/>
                  </a:ext>
                </a:extLst>
              </a:tr>
              <a:tr h="370840">
                <a:tc>
                  <a:txBody>
                    <a:bodyPr/>
                    <a:lstStyle/>
                    <a:p>
                      <a:pPr algn="ctr" rtl="1"/>
                      <a:r>
                        <a:rPr lang="he-IL" dirty="0"/>
                        <a:t>חנות א'</a:t>
                      </a:r>
                    </a:p>
                  </a:txBody>
                  <a:tcPr>
                    <a:solidFill>
                      <a:srgbClr val="F4D88F"/>
                    </a:solidFill>
                  </a:tcPr>
                </a:tc>
                <a:tc>
                  <a:txBody>
                    <a:bodyPr/>
                    <a:lstStyle/>
                    <a:p>
                      <a:pPr algn="ctr" rtl="1"/>
                      <a:r>
                        <a:rPr lang="he-IL" dirty="0"/>
                        <a:t>3698</a:t>
                      </a:r>
                    </a:p>
                  </a:txBody>
                  <a:tcPr/>
                </a:tc>
                <a:tc>
                  <a:txBody>
                    <a:bodyPr/>
                    <a:lstStyle/>
                    <a:p>
                      <a:pPr algn="ctr" rtl="1"/>
                      <a:r>
                        <a:rPr lang="he-IL" dirty="0"/>
                        <a:t>0</a:t>
                      </a:r>
                    </a:p>
                  </a:txBody>
                  <a:tcPr/>
                </a:tc>
                <a:tc>
                  <a:txBody>
                    <a:bodyPr/>
                    <a:lstStyle/>
                    <a:p>
                      <a:pPr algn="ctr" rtl="1"/>
                      <a:r>
                        <a:rPr lang="he-IL" dirty="0"/>
                        <a:t>698</a:t>
                      </a:r>
                    </a:p>
                  </a:txBody>
                  <a:tcPr/>
                </a:tc>
                <a:tc>
                  <a:txBody>
                    <a:bodyPr/>
                    <a:lstStyle/>
                    <a:p>
                      <a:pPr algn="ctr" rtl="1"/>
                      <a:r>
                        <a:rPr lang="he-IL" dirty="0"/>
                        <a:t>8741</a:t>
                      </a:r>
                    </a:p>
                  </a:txBody>
                  <a:tcPr/>
                </a:tc>
                <a:extLst>
                  <a:ext uri="{0D108BD9-81ED-4DB2-BD59-A6C34878D82A}">
                    <a16:rowId xmlns:a16="http://schemas.microsoft.com/office/drawing/2014/main" val="3962986915"/>
                  </a:ext>
                </a:extLst>
              </a:tr>
              <a:tr h="370840">
                <a:tc>
                  <a:txBody>
                    <a:bodyPr/>
                    <a:lstStyle/>
                    <a:p>
                      <a:pPr algn="ctr" rtl="1"/>
                      <a:r>
                        <a:rPr lang="he-IL" dirty="0"/>
                        <a:t>חנות ב'</a:t>
                      </a:r>
                    </a:p>
                  </a:txBody>
                  <a:tcPr>
                    <a:solidFill>
                      <a:srgbClr val="F4D88F"/>
                    </a:solidFill>
                  </a:tcPr>
                </a:tc>
                <a:tc>
                  <a:txBody>
                    <a:bodyPr/>
                    <a:lstStyle/>
                    <a:p>
                      <a:pPr algn="ctr" rtl="1"/>
                      <a:r>
                        <a:rPr lang="he-IL" dirty="0"/>
                        <a:t>85266</a:t>
                      </a:r>
                    </a:p>
                  </a:txBody>
                  <a:tcPr/>
                </a:tc>
                <a:tc>
                  <a:txBody>
                    <a:bodyPr/>
                    <a:lstStyle/>
                    <a:p>
                      <a:pPr algn="ctr" rtl="1"/>
                      <a:r>
                        <a:rPr lang="he-IL" dirty="0"/>
                        <a:t>698</a:t>
                      </a:r>
                    </a:p>
                  </a:txBody>
                  <a:tcPr/>
                </a:tc>
                <a:tc>
                  <a:txBody>
                    <a:bodyPr/>
                    <a:lstStyle/>
                    <a:p>
                      <a:pPr algn="ctr" rtl="1"/>
                      <a:r>
                        <a:rPr lang="he-IL" dirty="0"/>
                        <a:t>0</a:t>
                      </a:r>
                    </a:p>
                  </a:txBody>
                  <a:tcPr/>
                </a:tc>
                <a:tc>
                  <a:txBody>
                    <a:bodyPr/>
                    <a:lstStyle/>
                    <a:p>
                      <a:pPr algn="ctr" rtl="1"/>
                      <a:r>
                        <a:rPr lang="he-IL" dirty="0"/>
                        <a:t>9876</a:t>
                      </a:r>
                    </a:p>
                  </a:txBody>
                  <a:tcPr/>
                </a:tc>
                <a:extLst>
                  <a:ext uri="{0D108BD9-81ED-4DB2-BD59-A6C34878D82A}">
                    <a16:rowId xmlns:a16="http://schemas.microsoft.com/office/drawing/2014/main" val="257346916"/>
                  </a:ext>
                </a:extLst>
              </a:tr>
              <a:tr h="370840">
                <a:tc>
                  <a:txBody>
                    <a:bodyPr/>
                    <a:lstStyle/>
                    <a:p>
                      <a:pPr algn="ctr" rtl="1"/>
                      <a:r>
                        <a:rPr lang="he-IL" dirty="0"/>
                        <a:t>חנות ג'</a:t>
                      </a:r>
                    </a:p>
                  </a:txBody>
                  <a:tcPr>
                    <a:solidFill>
                      <a:srgbClr val="F4D88F"/>
                    </a:solidFill>
                  </a:tcPr>
                </a:tc>
                <a:tc>
                  <a:txBody>
                    <a:bodyPr/>
                    <a:lstStyle/>
                    <a:p>
                      <a:pPr algn="ctr" rtl="1"/>
                      <a:r>
                        <a:rPr lang="he-IL" dirty="0"/>
                        <a:t>236</a:t>
                      </a:r>
                    </a:p>
                  </a:txBody>
                  <a:tcPr/>
                </a:tc>
                <a:tc>
                  <a:txBody>
                    <a:bodyPr/>
                    <a:lstStyle/>
                    <a:p>
                      <a:pPr algn="ctr" rtl="1"/>
                      <a:r>
                        <a:rPr lang="he-IL" dirty="0"/>
                        <a:t>8741</a:t>
                      </a:r>
                    </a:p>
                  </a:txBody>
                  <a:tcPr/>
                </a:tc>
                <a:tc>
                  <a:txBody>
                    <a:bodyPr/>
                    <a:lstStyle/>
                    <a:p>
                      <a:pPr algn="ctr" rtl="1"/>
                      <a:r>
                        <a:rPr lang="he-IL" dirty="0"/>
                        <a:t>9876</a:t>
                      </a:r>
                    </a:p>
                  </a:txBody>
                  <a:tcPr/>
                </a:tc>
                <a:tc>
                  <a:txBody>
                    <a:bodyPr/>
                    <a:lstStyle/>
                    <a:p>
                      <a:pPr algn="ctr" rtl="1"/>
                      <a:r>
                        <a:rPr lang="he-IL" dirty="0"/>
                        <a:t>0</a:t>
                      </a:r>
                    </a:p>
                  </a:txBody>
                  <a:tcPr/>
                </a:tc>
                <a:extLst>
                  <a:ext uri="{0D108BD9-81ED-4DB2-BD59-A6C34878D82A}">
                    <a16:rowId xmlns:a16="http://schemas.microsoft.com/office/drawing/2014/main" val="3284185242"/>
                  </a:ext>
                </a:extLst>
              </a:tr>
            </a:tbl>
          </a:graphicData>
        </a:graphic>
      </p:graphicFrame>
      <p:pic>
        <p:nvPicPr>
          <p:cNvPr id="5" name="תמונה 4">
            <a:extLst>
              <a:ext uri="{FF2B5EF4-FFF2-40B4-BE49-F238E27FC236}">
                <a16:creationId xmlns:a16="http://schemas.microsoft.com/office/drawing/2014/main" id="{A29259D3-8B82-AFCA-0D7E-659DE12FA2D5}"/>
              </a:ext>
            </a:extLst>
          </p:cNvPr>
          <p:cNvPicPr>
            <a:picLocks noChangeAspect="1"/>
          </p:cNvPicPr>
          <p:nvPr/>
        </p:nvPicPr>
        <p:blipFill>
          <a:blip r:embed="rId2"/>
          <a:stretch>
            <a:fillRect/>
          </a:stretch>
        </p:blipFill>
        <p:spPr>
          <a:xfrm>
            <a:off x="-492013" y="-123825"/>
            <a:ext cx="6057845" cy="2004891"/>
          </a:xfrm>
          <a:prstGeom prst="rect">
            <a:avLst/>
          </a:prstGeom>
          <a:noFill/>
        </p:spPr>
      </p:pic>
      <p:cxnSp>
        <p:nvCxnSpPr>
          <p:cNvPr id="7" name="מחבר ישר 6">
            <a:extLst>
              <a:ext uri="{FF2B5EF4-FFF2-40B4-BE49-F238E27FC236}">
                <a16:creationId xmlns:a16="http://schemas.microsoft.com/office/drawing/2014/main" id="{0A287043-BAE0-3759-3ADD-7C439A2069F7}"/>
              </a:ext>
            </a:extLst>
          </p:cNvPr>
          <p:cNvCxnSpPr>
            <a:cxnSpLocks/>
          </p:cNvCxnSpPr>
          <p:nvPr/>
        </p:nvCxnSpPr>
        <p:spPr>
          <a:xfrm>
            <a:off x="4867275"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sp>
        <p:nvSpPr>
          <p:cNvPr id="8" name="תיבת טקסט 7">
            <a:extLst>
              <a:ext uri="{FF2B5EF4-FFF2-40B4-BE49-F238E27FC236}">
                <a16:creationId xmlns:a16="http://schemas.microsoft.com/office/drawing/2014/main" id="{402B96A7-A7A5-4EED-E0C3-8FBA98C8628F}"/>
              </a:ext>
            </a:extLst>
          </p:cNvPr>
          <p:cNvSpPr txBox="1"/>
          <p:nvPr/>
        </p:nvSpPr>
        <p:spPr>
          <a:xfrm>
            <a:off x="11347048" y="111176"/>
            <a:ext cx="844952" cy="369332"/>
          </a:xfrm>
          <a:prstGeom prst="rect">
            <a:avLst/>
          </a:prstGeom>
          <a:noFill/>
        </p:spPr>
        <p:txBody>
          <a:bodyPr wrap="square" rtlCol="1">
            <a:spAutoFit/>
          </a:bodyPr>
          <a:lstStyle/>
          <a:p>
            <a:r>
              <a:rPr lang="he-IL" dirty="0"/>
              <a:t>בס"ד</a:t>
            </a:r>
          </a:p>
        </p:txBody>
      </p:sp>
    </p:spTree>
    <p:extLst>
      <p:ext uri="{BB962C8B-B14F-4D97-AF65-F5344CB8AC3E}">
        <p14:creationId xmlns:p14="http://schemas.microsoft.com/office/powerpoint/2010/main" val="119650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קבוצה 1">
            <a:extLst>
              <a:ext uri="{FF2B5EF4-FFF2-40B4-BE49-F238E27FC236}">
                <a16:creationId xmlns:a16="http://schemas.microsoft.com/office/drawing/2014/main" id="{6779155E-BD81-BDE2-454D-D1090C7D7B4C}"/>
              </a:ext>
            </a:extLst>
          </p:cNvPr>
          <p:cNvGrpSpPr/>
          <p:nvPr/>
        </p:nvGrpSpPr>
        <p:grpSpPr>
          <a:xfrm>
            <a:off x="-503587" y="-123825"/>
            <a:ext cx="12943093" cy="2004891"/>
            <a:chOff x="-503587" y="-123825"/>
            <a:chExt cx="12943093" cy="2004891"/>
          </a:xfrm>
        </p:grpSpPr>
        <p:pic>
          <p:nvPicPr>
            <p:cNvPr id="3" name="תמונה 2">
              <a:extLst>
                <a:ext uri="{FF2B5EF4-FFF2-40B4-BE49-F238E27FC236}">
                  <a16:creationId xmlns:a16="http://schemas.microsoft.com/office/drawing/2014/main" id="{EBABA981-EDDF-34A5-1EC7-482B95E52BA9}"/>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4" name="מחבר ישר 3">
              <a:extLst>
                <a:ext uri="{FF2B5EF4-FFF2-40B4-BE49-F238E27FC236}">
                  <a16:creationId xmlns:a16="http://schemas.microsoft.com/office/drawing/2014/main" id="{A775D66A-1DCE-A043-709C-594FB3513CC3}"/>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
        <p:nvSpPr>
          <p:cNvPr id="5" name="מלבן 4">
            <a:extLst>
              <a:ext uri="{FF2B5EF4-FFF2-40B4-BE49-F238E27FC236}">
                <a16:creationId xmlns:a16="http://schemas.microsoft.com/office/drawing/2014/main" id="{E0ECBB83-4CF1-2D5E-F580-A6F8CA210A95}"/>
              </a:ext>
            </a:extLst>
          </p:cNvPr>
          <p:cNvSpPr/>
          <p:nvPr/>
        </p:nvSpPr>
        <p:spPr>
          <a:xfrm>
            <a:off x="5056401" y="416955"/>
            <a:ext cx="6086924"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שמירת הנתונים במסד</a:t>
            </a:r>
          </a:p>
        </p:txBody>
      </p:sp>
      <p:pic>
        <p:nvPicPr>
          <p:cNvPr id="6" name="תמונה 5">
            <a:extLst>
              <a:ext uri="{FF2B5EF4-FFF2-40B4-BE49-F238E27FC236}">
                <a16:creationId xmlns:a16="http://schemas.microsoft.com/office/drawing/2014/main" id="{41C02D67-6A58-7535-024E-7309F81876E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57848" y="1558924"/>
            <a:ext cx="8202967" cy="5225554"/>
          </a:xfrm>
          <a:prstGeom prst="rect">
            <a:avLst/>
          </a:prstGeom>
        </p:spPr>
      </p:pic>
    </p:spTree>
    <p:extLst>
      <p:ext uri="{BB962C8B-B14F-4D97-AF65-F5344CB8AC3E}">
        <p14:creationId xmlns:p14="http://schemas.microsoft.com/office/powerpoint/2010/main" val="95867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קבוצה 1">
            <a:extLst>
              <a:ext uri="{FF2B5EF4-FFF2-40B4-BE49-F238E27FC236}">
                <a16:creationId xmlns:a16="http://schemas.microsoft.com/office/drawing/2014/main" id="{E8386C75-3065-5FC7-DB23-3A901460C785}"/>
              </a:ext>
            </a:extLst>
          </p:cNvPr>
          <p:cNvGrpSpPr/>
          <p:nvPr/>
        </p:nvGrpSpPr>
        <p:grpSpPr>
          <a:xfrm>
            <a:off x="-503587" y="-123825"/>
            <a:ext cx="12943093" cy="2004891"/>
            <a:chOff x="-503587" y="-123825"/>
            <a:chExt cx="12943093" cy="2004891"/>
          </a:xfrm>
        </p:grpSpPr>
        <p:pic>
          <p:nvPicPr>
            <p:cNvPr id="3" name="תמונה 2">
              <a:extLst>
                <a:ext uri="{FF2B5EF4-FFF2-40B4-BE49-F238E27FC236}">
                  <a16:creationId xmlns:a16="http://schemas.microsoft.com/office/drawing/2014/main" id="{C9BAC7DC-4B45-3E93-8440-C42C3BE597BB}"/>
                </a:ext>
              </a:extLst>
            </p:cNvPr>
            <p:cNvPicPr>
              <a:picLocks noChangeAspect="1"/>
            </p:cNvPicPr>
            <p:nvPr/>
          </p:nvPicPr>
          <p:blipFill>
            <a:blip r:embed="rId2"/>
            <a:stretch>
              <a:fillRect/>
            </a:stretch>
          </p:blipFill>
          <p:spPr>
            <a:xfrm>
              <a:off x="-503587" y="-123825"/>
              <a:ext cx="6057845" cy="2004891"/>
            </a:xfrm>
            <a:prstGeom prst="rect">
              <a:avLst/>
            </a:prstGeom>
            <a:noFill/>
          </p:spPr>
        </p:pic>
        <p:cxnSp>
          <p:nvCxnSpPr>
            <p:cNvPr id="4" name="מחבר ישר 3">
              <a:extLst>
                <a:ext uri="{FF2B5EF4-FFF2-40B4-BE49-F238E27FC236}">
                  <a16:creationId xmlns:a16="http://schemas.microsoft.com/office/drawing/2014/main" id="{3C9AE831-147F-8C20-D865-F5069CAD5470}"/>
                </a:ext>
              </a:extLst>
            </p:cNvPr>
            <p:cNvCxnSpPr>
              <a:cxnSpLocks/>
            </p:cNvCxnSpPr>
            <p:nvPr/>
          </p:nvCxnSpPr>
          <p:spPr>
            <a:xfrm>
              <a:off x="4855701"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grpSp>
      <p:sp>
        <p:nvSpPr>
          <p:cNvPr id="5" name="מלבן 4">
            <a:extLst>
              <a:ext uri="{FF2B5EF4-FFF2-40B4-BE49-F238E27FC236}">
                <a16:creationId xmlns:a16="http://schemas.microsoft.com/office/drawing/2014/main" id="{997FB24E-D144-79E2-9E34-E38F8E2178E9}"/>
              </a:ext>
            </a:extLst>
          </p:cNvPr>
          <p:cNvSpPr/>
          <p:nvPr/>
        </p:nvSpPr>
        <p:spPr>
          <a:xfrm>
            <a:off x="4197086" y="2967335"/>
            <a:ext cx="3797835" cy="1107996"/>
          </a:xfrm>
          <a:prstGeom prst="rect">
            <a:avLst/>
          </a:prstGeom>
          <a:noFill/>
        </p:spPr>
        <p:txBody>
          <a:bodyPr wrap="none" lIns="91440" tIns="45720" rIns="91440" bIns="45720">
            <a:spAutoFit/>
          </a:bodyPr>
          <a:lstStyle/>
          <a:p>
            <a:pPr algn="ctr"/>
            <a:r>
              <a:rPr lang="he-IL" sz="6600" b="0" cap="none" spc="0" dirty="0">
                <a:ln w="0"/>
                <a:solidFill>
                  <a:srgbClr val="7DA64A"/>
                </a:solidFill>
                <a:effectLst>
                  <a:outerShdw blurRad="38100" dist="19050" dir="2700000" algn="tl" rotWithShape="0">
                    <a:schemeClr val="dk1">
                      <a:alpha val="40000"/>
                    </a:schemeClr>
                  </a:outerShdw>
                </a:effectLst>
              </a:rPr>
              <a:t>האלגוריתם</a:t>
            </a:r>
          </a:p>
        </p:txBody>
      </p:sp>
    </p:spTree>
    <p:extLst>
      <p:ext uri="{BB962C8B-B14F-4D97-AF65-F5344CB8AC3E}">
        <p14:creationId xmlns:p14="http://schemas.microsoft.com/office/powerpoint/2010/main" val="334230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194CE0E-2E1D-6948-A0D7-6320D5B10A75}"/>
              </a:ext>
            </a:extLst>
          </p:cNvPr>
          <p:cNvSpPr/>
          <p:nvPr/>
        </p:nvSpPr>
        <p:spPr>
          <a:xfrm>
            <a:off x="6969691" y="309860"/>
            <a:ext cx="2805575"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בניית גרף</a:t>
            </a:r>
          </a:p>
        </p:txBody>
      </p:sp>
      <p:sp>
        <p:nvSpPr>
          <p:cNvPr id="3" name="תיבת טקסט 2">
            <a:extLst>
              <a:ext uri="{FF2B5EF4-FFF2-40B4-BE49-F238E27FC236}">
                <a16:creationId xmlns:a16="http://schemas.microsoft.com/office/drawing/2014/main" id="{0CC40F14-3BB9-E12C-8F0E-EA1366EF7386}"/>
              </a:ext>
            </a:extLst>
          </p:cNvPr>
          <p:cNvSpPr txBox="1"/>
          <p:nvPr/>
        </p:nvSpPr>
        <p:spPr>
          <a:xfrm>
            <a:off x="619125" y="1600200"/>
            <a:ext cx="10496550" cy="2550442"/>
          </a:xfrm>
          <a:prstGeom prst="rect">
            <a:avLst/>
          </a:prstGeom>
          <a:noFill/>
        </p:spPr>
        <p:txBody>
          <a:bodyPr wrap="square" rtlCol="1">
            <a:spAutoFit/>
          </a:bodyPr>
          <a:lstStyle/>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ניתן להעביר את הבעיה לגרף כאשר כל צומת מייצג חנות, צומת המקור </a:t>
            </a:r>
            <a:r>
              <a:rPr lang="en-US" sz="2000" dirty="0">
                <a:effectLst/>
                <a:latin typeface="Calibri" panose="020F0502020204030204" pitchFamily="34" charset="0"/>
                <a:ea typeface="Calibri" panose="020F0502020204030204" pitchFamily="34" charset="0"/>
                <a:cs typeface="Arial" panose="020B0604020202020204" pitchFamily="34" charset="0"/>
              </a:rPr>
              <a:t>S</a:t>
            </a:r>
            <a:r>
              <a:rPr lang="he-IL" sz="2000" dirty="0">
                <a:effectLst/>
                <a:latin typeface="Calibri" panose="020F0502020204030204" pitchFamily="34" charset="0"/>
                <a:ea typeface="Calibri" panose="020F0502020204030204" pitchFamily="34" charset="0"/>
                <a:cs typeface="Arial" panose="020B0604020202020204" pitchFamily="34" charset="0"/>
              </a:rPr>
              <a:t> מייצג את המחסן ממנו יוצאות המשאיות. נעביר קשתות מכל צומת לכל צומת בגרף (גרף קליקה) כאשר משקל כל קשת (</a:t>
            </a:r>
            <a:r>
              <a:rPr lang="en-US" sz="2000" dirty="0" err="1">
                <a:effectLst/>
                <a:latin typeface="Calibri" panose="020F0502020204030204" pitchFamily="34" charset="0"/>
                <a:ea typeface="Calibri" panose="020F0502020204030204" pitchFamily="34" charset="0"/>
                <a:cs typeface="Arial" panose="020B0604020202020204" pitchFamily="34" charset="0"/>
              </a:rPr>
              <a:t>Ui,Vj</a:t>
            </a:r>
            <a:r>
              <a:rPr lang="he-IL" sz="2000" dirty="0">
                <a:effectLst/>
                <a:latin typeface="Calibri" panose="020F0502020204030204" pitchFamily="34" charset="0"/>
                <a:ea typeface="Calibri" panose="020F0502020204030204" pitchFamily="34" charset="0"/>
                <a:cs typeface="Arial" panose="020B0604020202020204" pitchFamily="34" charset="0"/>
              </a:rPr>
              <a:t>) יקבע לפי יחידות הזמן הנדרשות למעבר בין החנויות אותן מייצגות הצמתים </a:t>
            </a:r>
            <a:r>
              <a:rPr lang="en-US" sz="2000" dirty="0">
                <a:effectLst/>
                <a:latin typeface="Calibri" panose="020F0502020204030204" pitchFamily="34" charset="0"/>
                <a:ea typeface="Calibri" panose="020F0502020204030204" pitchFamily="34" charset="0"/>
                <a:cs typeface="Arial" panose="020B0604020202020204" pitchFamily="34" charset="0"/>
              </a:rPr>
              <a:t>Ui   </a:t>
            </a:r>
            <a:r>
              <a:rPr lang="he-IL" sz="2000" dirty="0">
                <a:effectLst/>
                <a:latin typeface="Calibri" panose="020F0502020204030204" pitchFamily="34" charset="0"/>
                <a:ea typeface="Calibri" panose="020F0502020204030204" pitchFamily="34" charset="0"/>
                <a:cs typeface="Arial" panose="020B0604020202020204" pitchFamily="34" charset="0"/>
              </a:rPr>
              <a:t> ו </a:t>
            </a:r>
            <a:r>
              <a:rPr lang="en-US" sz="2000" dirty="0" err="1">
                <a:effectLst/>
                <a:latin typeface="Calibri" panose="020F0502020204030204" pitchFamily="34" charset="0"/>
                <a:ea typeface="Calibri" panose="020F0502020204030204" pitchFamily="34" charset="0"/>
                <a:cs typeface="Arial" panose="020B0604020202020204" pitchFamily="34" charset="0"/>
              </a:rPr>
              <a:t>Vj</a:t>
            </a:r>
            <a:r>
              <a:rPr lang="he-IL" sz="2000" dirty="0">
                <a:effectLst/>
                <a:latin typeface="Calibri" panose="020F0502020204030204" pitchFamily="34" charset="0"/>
                <a:ea typeface="Calibri" panose="020F0502020204030204" pitchFamily="34" charset="0"/>
                <a:cs typeface="Arial" panose="020B0604020202020204" pitchFamily="34" charset="0"/>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effectLst/>
                <a:latin typeface="Calibri" panose="020F0502020204030204" pitchFamily="34" charset="0"/>
                <a:ea typeface="Calibri" panose="020F0502020204030204" pitchFamily="34" charset="0"/>
                <a:cs typeface="Arial" panose="020B0604020202020204" pitchFamily="34" charset="0"/>
              </a:rPr>
              <a:t>כעת ניתן להגדיר את הבעיה כמציאת מסלול המילטוני (מסלול היוצא מ-</a:t>
            </a:r>
            <a:r>
              <a:rPr lang="en-US" sz="2000" dirty="0">
                <a:effectLst/>
                <a:latin typeface="Calibri" panose="020F0502020204030204" pitchFamily="34" charset="0"/>
                <a:ea typeface="Calibri" panose="020F0502020204030204" pitchFamily="34" charset="0"/>
                <a:cs typeface="Arial" panose="020B0604020202020204" pitchFamily="34" charset="0"/>
              </a:rPr>
              <a:t>S</a:t>
            </a:r>
            <a:r>
              <a:rPr lang="he-IL" sz="2000" dirty="0">
                <a:effectLst/>
                <a:latin typeface="Calibri" panose="020F0502020204030204" pitchFamily="34" charset="0"/>
                <a:ea typeface="Calibri" panose="020F0502020204030204" pitchFamily="34" charset="0"/>
                <a:cs typeface="Arial" panose="020B0604020202020204" pitchFamily="34" charset="0"/>
              </a:rPr>
              <a:t> ועובר בכל צומת פעם אחת ולבסוף חוזר לצומת </a:t>
            </a:r>
            <a:r>
              <a:rPr lang="en-US" sz="2000" dirty="0">
                <a:effectLst/>
                <a:latin typeface="Calibri" panose="020F0502020204030204" pitchFamily="34" charset="0"/>
                <a:ea typeface="Calibri" panose="020F0502020204030204" pitchFamily="34" charset="0"/>
                <a:cs typeface="Arial" panose="020B0604020202020204" pitchFamily="34" charset="0"/>
              </a:rPr>
              <a:t>S</a:t>
            </a:r>
            <a:r>
              <a:rPr lang="he-IL" sz="2000" dirty="0">
                <a:effectLst/>
                <a:latin typeface="Calibri" panose="020F0502020204030204" pitchFamily="34" charset="0"/>
                <a:ea typeface="Calibri" panose="020F0502020204030204" pitchFamily="34" charset="0"/>
                <a:cs typeface="Arial" panose="020B0604020202020204" pitchFamily="34" charset="0"/>
              </a:rPr>
              <a:t>). כאשר הוא מתחלק למספר מסלולים (מספר המשאיות המשתתפות בהובלה) על כל המסלולים יחד לכסות את כל צמתי הגרף. כל מסלול הוא מעגלי, יוצא מהמחסן וחוזר למחסן.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grpSp>
        <p:nvGrpSpPr>
          <p:cNvPr id="50" name="קבוצה 49">
            <a:extLst>
              <a:ext uri="{FF2B5EF4-FFF2-40B4-BE49-F238E27FC236}">
                <a16:creationId xmlns:a16="http://schemas.microsoft.com/office/drawing/2014/main" id="{25CF7DCA-091D-E3AA-9D49-463A5FCC8FFC}"/>
              </a:ext>
            </a:extLst>
          </p:cNvPr>
          <p:cNvGrpSpPr/>
          <p:nvPr/>
        </p:nvGrpSpPr>
        <p:grpSpPr>
          <a:xfrm>
            <a:off x="3941407" y="3894819"/>
            <a:ext cx="3392842" cy="2725962"/>
            <a:chOff x="3198457" y="3665928"/>
            <a:chExt cx="3392842" cy="2725962"/>
          </a:xfrm>
        </p:grpSpPr>
        <p:sp>
          <p:nvSpPr>
            <p:cNvPr id="4" name="אליפסה 3">
              <a:extLst>
                <a:ext uri="{FF2B5EF4-FFF2-40B4-BE49-F238E27FC236}">
                  <a16:creationId xmlns:a16="http://schemas.microsoft.com/office/drawing/2014/main" id="{F13BB00B-E917-83E2-A3D3-0E097AA0DF80}"/>
                </a:ext>
              </a:extLst>
            </p:cNvPr>
            <p:cNvSpPr/>
            <p:nvPr/>
          </p:nvSpPr>
          <p:spPr>
            <a:xfrm>
              <a:off x="4157662" y="5334615"/>
              <a:ext cx="514350" cy="485775"/>
            </a:xfrm>
            <a:prstGeom prst="ellipse">
              <a:avLst/>
            </a:prstGeom>
            <a:solidFill>
              <a:srgbClr val="F4D88F"/>
            </a:solidFill>
            <a:ln>
              <a:solidFill>
                <a:srgbClr val="7DA64A"/>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S</a:t>
              </a:r>
              <a:endParaRPr lang="he-IL" dirty="0">
                <a:solidFill>
                  <a:schemeClr val="tx1"/>
                </a:solidFill>
              </a:endParaRPr>
            </a:p>
          </p:txBody>
        </p:sp>
        <p:sp>
          <p:nvSpPr>
            <p:cNvPr id="5" name="אליפסה 4">
              <a:extLst>
                <a:ext uri="{FF2B5EF4-FFF2-40B4-BE49-F238E27FC236}">
                  <a16:creationId xmlns:a16="http://schemas.microsoft.com/office/drawing/2014/main" id="{7E48C9C1-6C71-1288-EAD6-C2BC5EA6FC8E}"/>
                </a:ext>
              </a:extLst>
            </p:cNvPr>
            <p:cNvSpPr/>
            <p:nvPr/>
          </p:nvSpPr>
          <p:spPr>
            <a:xfrm>
              <a:off x="5867400" y="4034155"/>
              <a:ext cx="581024" cy="571500"/>
            </a:xfrm>
            <a:prstGeom prst="ellipse">
              <a:avLst/>
            </a:prstGeom>
            <a:solidFill>
              <a:srgbClr val="7D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A</a:t>
              </a:r>
              <a:endParaRPr lang="he-IL" sz="2400" dirty="0"/>
            </a:p>
          </p:txBody>
        </p:sp>
        <p:sp>
          <p:nvSpPr>
            <p:cNvPr id="6" name="אליפסה 5">
              <a:extLst>
                <a:ext uri="{FF2B5EF4-FFF2-40B4-BE49-F238E27FC236}">
                  <a16:creationId xmlns:a16="http://schemas.microsoft.com/office/drawing/2014/main" id="{5CCCD5C8-7769-E814-8B06-617453922537}"/>
                </a:ext>
              </a:extLst>
            </p:cNvPr>
            <p:cNvSpPr/>
            <p:nvPr/>
          </p:nvSpPr>
          <p:spPr>
            <a:xfrm>
              <a:off x="6010275" y="5820390"/>
              <a:ext cx="581024" cy="571500"/>
            </a:xfrm>
            <a:prstGeom prst="ellipse">
              <a:avLst/>
            </a:prstGeom>
            <a:solidFill>
              <a:srgbClr val="7D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B</a:t>
              </a:r>
              <a:endParaRPr lang="he-IL" sz="2400" dirty="0"/>
            </a:p>
          </p:txBody>
        </p:sp>
        <p:sp>
          <p:nvSpPr>
            <p:cNvPr id="7" name="אליפסה 6">
              <a:extLst>
                <a:ext uri="{FF2B5EF4-FFF2-40B4-BE49-F238E27FC236}">
                  <a16:creationId xmlns:a16="http://schemas.microsoft.com/office/drawing/2014/main" id="{D30DA350-70AE-5253-FE4B-A89C20B8AF73}"/>
                </a:ext>
              </a:extLst>
            </p:cNvPr>
            <p:cNvSpPr/>
            <p:nvPr/>
          </p:nvSpPr>
          <p:spPr>
            <a:xfrm>
              <a:off x="3833813" y="3665928"/>
              <a:ext cx="581024" cy="571500"/>
            </a:xfrm>
            <a:prstGeom prst="ellipse">
              <a:avLst/>
            </a:prstGeom>
            <a:solidFill>
              <a:srgbClr val="7D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C</a:t>
              </a:r>
              <a:endParaRPr lang="he-IL" sz="2400" dirty="0"/>
            </a:p>
          </p:txBody>
        </p:sp>
        <p:cxnSp>
          <p:nvCxnSpPr>
            <p:cNvPr id="9" name="מחבר ישר 8">
              <a:extLst>
                <a:ext uri="{FF2B5EF4-FFF2-40B4-BE49-F238E27FC236}">
                  <a16:creationId xmlns:a16="http://schemas.microsoft.com/office/drawing/2014/main" id="{298AEDA6-FF2B-46EB-482D-1145B982857C}"/>
                </a:ext>
              </a:extLst>
            </p:cNvPr>
            <p:cNvCxnSpPr>
              <a:cxnSpLocks/>
              <a:stCxn id="7" idx="4"/>
              <a:endCxn id="4" idx="1"/>
            </p:cNvCxnSpPr>
            <p:nvPr/>
          </p:nvCxnSpPr>
          <p:spPr>
            <a:xfrm>
              <a:off x="4124325" y="4237428"/>
              <a:ext cx="108662" cy="11683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D5F6ADAC-B422-A4D6-394A-ED399786FF19}"/>
                </a:ext>
              </a:extLst>
            </p:cNvPr>
            <p:cNvCxnSpPr>
              <a:cxnSpLocks/>
              <a:stCxn id="7" idx="5"/>
              <a:endCxn id="6" idx="1"/>
            </p:cNvCxnSpPr>
            <p:nvPr/>
          </p:nvCxnSpPr>
          <p:spPr>
            <a:xfrm>
              <a:off x="4329748" y="4153734"/>
              <a:ext cx="1765616" cy="175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מחבר ישר 12">
              <a:extLst>
                <a:ext uri="{FF2B5EF4-FFF2-40B4-BE49-F238E27FC236}">
                  <a16:creationId xmlns:a16="http://schemas.microsoft.com/office/drawing/2014/main" id="{B5A429FB-B111-A575-0332-F814BB1F0092}"/>
                </a:ext>
              </a:extLst>
            </p:cNvPr>
            <p:cNvCxnSpPr>
              <a:cxnSpLocks/>
              <a:stCxn id="7" idx="6"/>
              <a:endCxn id="5" idx="2"/>
            </p:cNvCxnSpPr>
            <p:nvPr/>
          </p:nvCxnSpPr>
          <p:spPr>
            <a:xfrm>
              <a:off x="4414837" y="3951678"/>
              <a:ext cx="1452563" cy="368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מחבר ישר 18">
              <a:extLst>
                <a:ext uri="{FF2B5EF4-FFF2-40B4-BE49-F238E27FC236}">
                  <a16:creationId xmlns:a16="http://schemas.microsoft.com/office/drawing/2014/main" id="{9AE225D4-83B6-8E66-17ED-51703DFFAD19}"/>
                </a:ext>
              </a:extLst>
            </p:cNvPr>
            <p:cNvCxnSpPr>
              <a:cxnSpLocks/>
              <a:stCxn id="5" idx="4"/>
              <a:endCxn id="6" idx="0"/>
            </p:cNvCxnSpPr>
            <p:nvPr/>
          </p:nvCxnSpPr>
          <p:spPr>
            <a:xfrm>
              <a:off x="6157912" y="4605655"/>
              <a:ext cx="142875" cy="12147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DC3E004A-DE59-FCCE-05FA-C1C781E803E9}"/>
                </a:ext>
              </a:extLst>
            </p:cNvPr>
            <p:cNvCxnSpPr>
              <a:cxnSpLocks/>
              <a:stCxn id="4" idx="7"/>
              <a:endCxn id="5" idx="3"/>
            </p:cNvCxnSpPr>
            <p:nvPr/>
          </p:nvCxnSpPr>
          <p:spPr>
            <a:xfrm flipV="1">
              <a:off x="4596687" y="4521961"/>
              <a:ext cx="1355802" cy="883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מחבר ישר 24">
              <a:extLst>
                <a:ext uri="{FF2B5EF4-FFF2-40B4-BE49-F238E27FC236}">
                  <a16:creationId xmlns:a16="http://schemas.microsoft.com/office/drawing/2014/main" id="{5F66BEB3-E9BB-F883-3CF1-764539CD3A9C}"/>
                </a:ext>
              </a:extLst>
            </p:cNvPr>
            <p:cNvCxnSpPr>
              <a:cxnSpLocks/>
              <a:stCxn id="4" idx="5"/>
              <a:endCxn id="6" idx="2"/>
            </p:cNvCxnSpPr>
            <p:nvPr/>
          </p:nvCxnSpPr>
          <p:spPr>
            <a:xfrm>
              <a:off x="4596687" y="5749250"/>
              <a:ext cx="1413588" cy="356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אליפסה 34">
              <a:extLst>
                <a:ext uri="{FF2B5EF4-FFF2-40B4-BE49-F238E27FC236}">
                  <a16:creationId xmlns:a16="http://schemas.microsoft.com/office/drawing/2014/main" id="{EE26874D-A3E9-CA33-4218-9B62F48E3DED}"/>
                </a:ext>
              </a:extLst>
            </p:cNvPr>
            <p:cNvSpPr/>
            <p:nvPr/>
          </p:nvSpPr>
          <p:spPr>
            <a:xfrm>
              <a:off x="3198457" y="4376466"/>
              <a:ext cx="581024" cy="571500"/>
            </a:xfrm>
            <a:prstGeom prst="ellipse">
              <a:avLst/>
            </a:prstGeom>
            <a:solidFill>
              <a:srgbClr val="7D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D</a:t>
              </a:r>
              <a:endParaRPr lang="he-IL" sz="2400" dirty="0"/>
            </a:p>
          </p:txBody>
        </p:sp>
        <p:cxnSp>
          <p:nvCxnSpPr>
            <p:cNvPr id="38" name="מחבר ישר 37">
              <a:extLst>
                <a:ext uri="{FF2B5EF4-FFF2-40B4-BE49-F238E27FC236}">
                  <a16:creationId xmlns:a16="http://schemas.microsoft.com/office/drawing/2014/main" id="{7B4B9D0D-6F18-1CD4-56C9-159F9237BF65}"/>
                </a:ext>
              </a:extLst>
            </p:cNvPr>
            <p:cNvCxnSpPr>
              <a:cxnSpLocks/>
              <a:stCxn id="35" idx="5"/>
              <a:endCxn id="4" idx="2"/>
            </p:cNvCxnSpPr>
            <p:nvPr/>
          </p:nvCxnSpPr>
          <p:spPr>
            <a:xfrm>
              <a:off x="3694392" y="4864272"/>
              <a:ext cx="463270" cy="713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מחבר ישר 40">
              <a:extLst>
                <a:ext uri="{FF2B5EF4-FFF2-40B4-BE49-F238E27FC236}">
                  <a16:creationId xmlns:a16="http://schemas.microsoft.com/office/drawing/2014/main" id="{0736B0FD-1A8B-7691-5965-067BBAED533E}"/>
                </a:ext>
              </a:extLst>
            </p:cNvPr>
            <p:cNvCxnSpPr>
              <a:cxnSpLocks/>
              <a:stCxn id="35" idx="0"/>
              <a:endCxn id="7" idx="3"/>
            </p:cNvCxnSpPr>
            <p:nvPr/>
          </p:nvCxnSpPr>
          <p:spPr>
            <a:xfrm flipV="1">
              <a:off x="3488969" y="4153734"/>
              <a:ext cx="429933" cy="222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מחבר ישר 43">
              <a:extLst>
                <a:ext uri="{FF2B5EF4-FFF2-40B4-BE49-F238E27FC236}">
                  <a16:creationId xmlns:a16="http://schemas.microsoft.com/office/drawing/2014/main" id="{070E13B0-241E-508C-C686-739879D6C586}"/>
                </a:ext>
              </a:extLst>
            </p:cNvPr>
            <p:cNvCxnSpPr>
              <a:cxnSpLocks/>
              <a:stCxn id="35" idx="6"/>
              <a:endCxn id="5" idx="2"/>
            </p:cNvCxnSpPr>
            <p:nvPr/>
          </p:nvCxnSpPr>
          <p:spPr>
            <a:xfrm flipV="1">
              <a:off x="3779481" y="4319905"/>
              <a:ext cx="2087919" cy="342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מחבר ישר 46">
              <a:extLst>
                <a:ext uri="{FF2B5EF4-FFF2-40B4-BE49-F238E27FC236}">
                  <a16:creationId xmlns:a16="http://schemas.microsoft.com/office/drawing/2014/main" id="{110917D4-4A7F-79DA-C149-6B9079C979F9}"/>
                </a:ext>
              </a:extLst>
            </p:cNvPr>
            <p:cNvCxnSpPr>
              <a:cxnSpLocks/>
              <a:stCxn id="35" idx="6"/>
              <a:endCxn id="6" idx="2"/>
            </p:cNvCxnSpPr>
            <p:nvPr/>
          </p:nvCxnSpPr>
          <p:spPr>
            <a:xfrm>
              <a:off x="3779481" y="4662216"/>
              <a:ext cx="2230794" cy="1443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תמונה 22">
            <a:extLst>
              <a:ext uri="{FF2B5EF4-FFF2-40B4-BE49-F238E27FC236}">
                <a16:creationId xmlns:a16="http://schemas.microsoft.com/office/drawing/2014/main" id="{8BC6B4B4-3FF9-05DB-D7E9-8594E4B2FA35}"/>
              </a:ext>
            </a:extLst>
          </p:cNvPr>
          <p:cNvPicPr>
            <a:picLocks noChangeAspect="1"/>
          </p:cNvPicPr>
          <p:nvPr/>
        </p:nvPicPr>
        <p:blipFill>
          <a:blip r:embed="rId4"/>
          <a:stretch>
            <a:fillRect/>
          </a:stretch>
        </p:blipFill>
        <p:spPr>
          <a:xfrm>
            <a:off x="-492013" y="-123825"/>
            <a:ext cx="6057845" cy="2004891"/>
          </a:xfrm>
          <a:prstGeom prst="rect">
            <a:avLst/>
          </a:prstGeom>
          <a:noFill/>
        </p:spPr>
      </p:pic>
      <p:cxnSp>
        <p:nvCxnSpPr>
          <p:cNvPr id="14" name="מחבר ישר 13">
            <a:extLst>
              <a:ext uri="{FF2B5EF4-FFF2-40B4-BE49-F238E27FC236}">
                <a16:creationId xmlns:a16="http://schemas.microsoft.com/office/drawing/2014/main" id="{ABE59831-A1FE-41DB-4F69-DB7D707C0EFF}"/>
              </a:ext>
            </a:extLst>
          </p:cNvPr>
          <p:cNvCxnSpPr>
            <a:cxnSpLocks/>
          </p:cNvCxnSpPr>
          <p:nvPr/>
        </p:nvCxnSpPr>
        <p:spPr>
          <a:xfrm>
            <a:off x="4867275" y="1386840"/>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sp>
        <p:nvSpPr>
          <p:cNvPr id="26" name="תיבת טקסט 25">
            <a:extLst>
              <a:ext uri="{FF2B5EF4-FFF2-40B4-BE49-F238E27FC236}">
                <a16:creationId xmlns:a16="http://schemas.microsoft.com/office/drawing/2014/main" id="{2EB59D90-9C04-DB13-791A-1874E0252FB2}"/>
              </a:ext>
            </a:extLst>
          </p:cNvPr>
          <p:cNvSpPr txBox="1"/>
          <p:nvPr/>
        </p:nvSpPr>
        <p:spPr>
          <a:xfrm>
            <a:off x="11347048" y="111176"/>
            <a:ext cx="844952" cy="369332"/>
          </a:xfrm>
          <a:prstGeom prst="rect">
            <a:avLst/>
          </a:prstGeom>
          <a:noFill/>
        </p:spPr>
        <p:txBody>
          <a:bodyPr wrap="square" rtlCol="1">
            <a:spAutoFit/>
          </a:bodyPr>
          <a:lstStyle/>
          <a:p>
            <a:r>
              <a:rPr lang="he-IL" dirty="0"/>
              <a:t>בס"ד</a:t>
            </a:r>
          </a:p>
        </p:txBody>
      </p:sp>
      <p:pic>
        <p:nvPicPr>
          <p:cNvPr id="10" name="צליל מוקלט">
            <a:hlinkClick r:id="" action="ppaction://media"/>
            <a:extLst>
              <a:ext uri="{FF2B5EF4-FFF2-40B4-BE49-F238E27FC236}">
                <a16:creationId xmlns:a16="http://schemas.microsoft.com/office/drawing/2014/main" id="{F6FE7BD7-CB3C-24B8-C14A-A9F87763BA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19147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2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194CE0E-2E1D-6948-A0D7-6320D5B10A75}"/>
              </a:ext>
            </a:extLst>
          </p:cNvPr>
          <p:cNvSpPr/>
          <p:nvPr/>
        </p:nvSpPr>
        <p:spPr>
          <a:xfrm>
            <a:off x="5641606" y="309860"/>
            <a:ext cx="5461753" cy="923330"/>
          </a:xfrm>
          <a:prstGeom prst="rect">
            <a:avLst/>
          </a:prstGeom>
          <a:noFill/>
        </p:spPr>
        <p:txBody>
          <a:bodyPr wrap="none" lIns="91440" tIns="45720" rIns="91440" bIns="45720">
            <a:spAutoFit/>
          </a:bodyPr>
          <a:lstStyle/>
          <a:p>
            <a:pPr algn="ctr"/>
            <a:r>
              <a:rPr lang="he-IL" sz="5400" b="0" cap="none" spc="0" dirty="0">
                <a:ln w="0"/>
                <a:solidFill>
                  <a:srgbClr val="7DA64A"/>
                </a:solidFill>
                <a:effectLst>
                  <a:outerShdw blurRad="38100" dist="19050" dir="2700000" algn="tl" rotWithShape="0">
                    <a:schemeClr val="dk1">
                      <a:alpha val="40000"/>
                    </a:schemeClr>
                  </a:outerShdw>
                </a:effectLst>
              </a:rPr>
              <a:t>דרכי פתרון שנבדקו</a:t>
            </a:r>
          </a:p>
        </p:txBody>
      </p:sp>
      <p:sp>
        <p:nvSpPr>
          <p:cNvPr id="3" name="תיבת טקסט 2">
            <a:extLst>
              <a:ext uri="{FF2B5EF4-FFF2-40B4-BE49-F238E27FC236}">
                <a16:creationId xmlns:a16="http://schemas.microsoft.com/office/drawing/2014/main" id="{0CC40F14-3BB9-E12C-8F0E-EA1366EF7386}"/>
              </a:ext>
            </a:extLst>
          </p:cNvPr>
          <p:cNvSpPr txBox="1"/>
          <p:nvPr/>
        </p:nvSpPr>
        <p:spPr>
          <a:xfrm>
            <a:off x="5704154" y="2004388"/>
            <a:ext cx="5997712" cy="3318281"/>
          </a:xfrm>
          <a:prstGeom prst="rect">
            <a:avLst/>
          </a:prstGeom>
          <a:noFill/>
        </p:spPr>
        <p:txBody>
          <a:bodyPr wrap="square" rtlCol="1">
            <a:spAutoFit/>
          </a:bodyPr>
          <a:lstStyle/>
          <a:p>
            <a:pPr marL="285750" lvl="0" indent="-285750" algn="r" rtl="1">
              <a:lnSpc>
                <a:spcPct val="150000"/>
              </a:lnSpc>
              <a:spcAft>
                <a:spcPts val="800"/>
              </a:spcAft>
              <a:buFont typeface="Arial" panose="020B0604020202020204" pitchFamily="34" charset="0"/>
              <a:buChar char="•"/>
            </a:pPr>
            <a:r>
              <a:rPr lang="he-IL" sz="2000" dirty="0">
                <a:effectLst/>
                <a:latin typeface="Calibri" panose="020F0502020204030204" pitchFamily="34" charset="0"/>
                <a:ea typeface="Calibri" panose="020F0502020204030204" pitchFamily="34" charset="0"/>
              </a:rPr>
              <a:t>בעיית הסוכן הנוסע</a:t>
            </a:r>
            <a:r>
              <a:rPr lang="en-US" sz="2000" dirty="0">
                <a:effectLst/>
                <a:latin typeface="Calibri" panose="020F0502020204030204" pitchFamily="34" charset="0"/>
                <a:ea typeface="Calibri" panose="020F0502020204030204" pitchFamily="34" charset="0"/>
              </a:rPr>
              <a:t>(TSP)</a:t>
            </a:r>
            <a:r>
              <a:rPr lang="he-IL" sz="2000" dirty="0">
                <a:effectLst/>
                <a:latin typeface="Calibri" panose="020F0502020204030204" pitchFamily="34" charset="0"/>
                <a:ea typeface="Calibri" panose="020F0502020204030204" pitchFamily="34" charset="0"/>
              </a:rPr>
              <a:t>:</a:t>
            </a:r>
          </a:p>
          <a:p>
            <a:pPr lvl="0" algn="r" rtl="1">
              <a:lnSpc>
                <a:spcPct val="150000"/>
              </a:lnSpc>
              <a:spcAft>
                <a:spcPts val="800"/>
              </a:spcAft>
            </a:pPr>
            <a:r>
              <a:rPr lang="he-IL" sz="2000" dirty="0">
                <a:latin typeface="Calibri" panose="020F0502020204030204" pitchFamily="34" charset="0"/>
                <a:ea typeface="Calibri" panose="020F0502020204030204" pitchFamily="34" charset="0"/>
              </a:rPr>
              <a:t>	האלגוריתם הנאיבי (</a:t>
            </a:r>
            <a:r>
              <a:rPr lang="en-US" sz="2000" dirty="0">
                <a:latin typeface="Calibri" panose="020F0502020204030204" pitchFamily="34" charset="0"/>
                <a:ea typeface="Calibri" panose="020F0502020204030204" pitchFamily="34" charset="0"/>
              </a:rPr>
              <a:t>n!</a:t>
            </a:r>
            <a:r>
              <a:rPr lang="he-IL" sz="2000" dirty="0">
                <a:latin typeface="Calibri" panose="020F0502020204030204" pitchFamily="34" charset="0"/>
                <a:ea typeface="Calibri" panose="020F0502020204030204" pitchFamily="34" charset="0"/>
              </a:rPr>
              <a:t>)</a:t>
            </a:r>
            <a:r>
              <a:rPr lang="en-US" sz="2000" dirty="0">
                <a:latin typeface="Calibri" panose="020F0502020204030204" pitchFamily="34" charset="0"/>
                <a:ea typeface="Calibri" panose="020F0502020204030204" pitchFamily="34" charset="0"/>
              </a:rPr>
              <a:t>O</a:t>
            </a:r>
            <a:endParaRPr lang="he-IL" sz="2000" dirty="0">
              <a:latin typeface="Calibri" panose="020F0502020204030204" pitchFamily="34" charset="0"/>
              <a:ea typeface="Calibri" panose="020F0502020204030204" pitchFamily="34" charset="0"/>
            </a:endParaRPr>
          </a:p>
          <a:p>
            <a:pPr lvl="0" algn="r" rtl="1">
              <a:lnSpc>
                <a:spcPct val="150000"/>
              </a:lnSpc>
              <a:spcAft>
                <a:spcPts val="800"/>
              </a:spcAft>
            </a:pPr>
            <a:r>
              <a:rPr lang="he-IL" sz="2000" dirty="0">
                <a:effectLst/>
                <a:latin typeface="Calibri" panose="020F0502020204030204" pitchFamily="34" charset="0"/>
                <a:ea typeface="Calibri" panose="020F0502020204030204" pitchFamily="34" charset="0"/>
              </a:rPr>
              <a:t>	האלגוריתם החמדני</a:t>
            </a:r>
            <a:r>
              <a:rPr lang="he-IL" sz="2000" dirty="0">
                <a:latin typeface="Calibri" panose="020F0502020204030204" pitchFamily="34" charset="0"/>
                <a:ea typeface="Calibri" panose="020F0502020204030204" pitchFamily="34" charset="0"/>
              </a:rPr>
              <a:t>(לא נותן תוצאה אופטימלית)</a:t>
            </a:r>
            <a:endParaRPr lang="he-IL" sz="2000" dirty="0">
              <a:effectLst/>
              <a:latin typeface="Calibri" panose="020F0502020204030204" pitchFamily="34" charset="0"/>
              <a:ea typeface="Calibri" panose="020F0502020204030204" pitchFamily="34" charset="0"/>
            </a:endParaRPr>
          </a:p>
          <a:p>
            <a:pPr marL="285750" lvl="0" indent="-285750" algn="r" rtl="1">
              <a:lnSpc>
                <a:spcPct val="150000"/>
              </a:lnSpc>
              <a:spcAft>
                <a:spcPts val="800"/>
              </a:spcAft>
              <a:buFont typeface="Arial" panose="020B0604020202020204" pitchFamily="34" charset="0"/>
              <a:buChar char="•"/>
            </a:pPr>
            <a:r>
              <a:rPr lang="he-IL" sz="2000" dirty="0">
                <a:effectLst/>
                <a:latin typeface="Calibri" panose="020F0502020204030204" pitchFamily="34" charset="0"/>
                <a:ea typeface="Calibri" panose="020F0502020204030204" pitchFamily="34" charset="0"/>
              </a:rPr>
              <a:t>בניית רשת זרימה בשיטה של פורד </a:t>
            </a:r>
            <a:r>
              <a:rPr lang="he-IL" sz="2000" dirty="0" err="1">
                <a:effectLst/>
                <a:latin typeface="Calibri" panose="020F0502020204030204" pitchFamily="34" charset="0"/>
                <a:ea typeface="Calibri" panose="020F0502020204030204" pitchFamily="34" charset="0"/>
              </a:rPr>
              <a:t>פלקרסון</a:t>
            </a:r>
            <a:r>
              <a:rPr lang="he-IL" sz="2000" dirty="0">
                <a:effectLst/>
                <a:latin typeface="Calibri" panose="020F0502020204030204" pitchFamily="34" charset="0"/>
                <a:ea typeface="Calibri" panose="020F0502020204030204" pitchFamily="34" charset="0"/>
              </a:rPr>
              <a:t>. </a:t>
            </a:r>
            <a:r>
              <a:rPr lang="en-US" sz="2000" dirty="0">
                <a:effectLst/>
                <a:latin typeface="Tahoma" panose="020B0604030504040204" pitchFamily="34" charset="0"/>
                <a:ea typeface="Calibri" panose="020F0502020204030204" pitchFamily="34" charset="0"/>
              </a:rPr>
              <a:t>O((m*n)!)</a:t>
            </a:r>
            <a:endParaRPr lang="en-US" sz="2000" dirty="0">
              <a:effectLst/>
              <a:latin typeface="Calibri" panose="020F0502020204030204" pitchFamily="34" charset="0"/>
              <a:ea typeface="Calibri" panose="020F0502020204030204" pitchFamily="34" charset="0"/>
            </a:endParaRPr>
          </a:p>
          <a:p>
            <a:pPr marL="285750" lvl="0" indent="-285750" algn="r" rtl="1">
              <a:lnSpc>
                <a:spcPct val="150000"/>
              </a:lnSpc>
              <a:spcAft>
                <a:spcPts val="800"/>
              </a:spcAft>
              <a:buFont typeface="Arial" panose="020B0604020202020204" pitchFamily="34" charset="0"/>
              <a:buChar char="•"/>
            </a:pPr>
            <a:r>
              <a:rPr lang="he-IL" sz="2000" dirty="0">
                <a:effectLst/>
                <a:latin typeface="Calibri" panose="020F0502020204030204" pitchFamily="34" charset="0"/>
                <a:ea typeface="Calibri" panose="020F0502020204030204" pitchFamily="34" charset="0"/>
              </a:rPr>
              <a:t>אלגוריתם גנטי</a:t>
            </a:r>
            <a:endParaRPr lang="en-US" sz="2000" dirty="0">
              <a:effectLst/>
              <a:latin typeface="Calibri" panose="020F0502020204030204" pitchFamily="34" charset="0"/>
              <a:ea typeface="Calibri" panose="020F0502020204030204" pitchFamily="34" charset="0"/>
            </a:endParaRPr>
          </a:p>
          <a:p>
            <a:pPr algn="r" rtl="1">
              <a:lnSpc>
                <a:spcPct val="150000"/>
              </a:lnSpc>
              <a:spcAft>
                <a:spcPts val="800"/>
              </a:spcAft>
            </a:pPr>
            <a:endParaRPr lang="he-IL" sz="2000" dirty="0"/>
          </a:p>
        </p:txBody>
      </p:sp>
      <p:pic>
        <p:nvPicPr>
          <p:cNvPr id="23" name="תמונה 22">
            <a:extLst>
              <a:ext uri="{FF2B5EF4-FFF2-40B4-BE49-F238E27FC236}">
                <a16:creationId xmlns:a16="http://schemas.microsoft.com/office/drawing/2014/main" id="{8BC6B4B4-3FF9-05DB-D7E9-8594E4B2FA35}"/>
              </a:ext>
            </a:extLst>
          </p:cNvPr>
          <p:cNvPicPr>
            <a:picLocks noChangeAspect="1"/>
          </p:cNvPicPr>
          <p:nvPr/>
        </p:nvPicPr>
        <p:blipFill>
          <a:blip r:embed="rId4"/>
          <a:stretch>
            <a:fillRect/>
          </a:stretch>
        </p:blipFill>
        <p:spPr>
          <a:xfrm>
            <a:off x="-492013" y="-123825"/>
            <a:ext cx="6057845" cy="2004891"/>
          </a:xfrm>
          <a:prstGeom prst="rect">
            <a:avLst/>
          </a:prstGeom>
          <a:noFill/>
        </p:spPr>
      </p:pic>
      <p:cxnSp>
        <p:nvCxnSpPr>
          <p:cNvPr id="14" name="מחבר ישר 13">
            <a:extLst>
              <a:ext uri="{FF2B5EF4-FFF2-40B4-BE49-F238E27FC236}">
                <a16:creationId xmlns:a16="http://schemas.microsoft.com/office/drawing/2014/main" id="{ABE59831-A1FE-41DB-4F69-DB7D707C0EFF}"/>
              </a:ext>
            </a:extLst>
          </p:cNvPr>
          <p:cNvCxnSpPr>
            <a:cxnSpLocks/>
          </p:cNvCxnSpPr>
          <p:nvPr/>
        </p:nvCxnSpPr>
        <p:spPr>
          <a:xfrm>
            <a:off x="4841712" y="1447128"/>
            <a:ext cx="7583805" cy="0"/>
          </a:xfrm>
          <a:prstGeom prst="line">
            <a:avLst/>
          </a:prstGeom>
          <a:ln w="9525">
            <a:solidFill>
              <a:srgbClr val="B1D8B9"/>
            </a:solidFill>
          </a:ln>
        </p:spPr>
        <p:style>
          <a:lnRef idx="1">
            <a:schemeClr val="accent5"/>
          </a:lnRef>
          <a:fillRef idx="0">
            <a:schemeClr val="accent5"/>
          </a:fillRef>
          <a:effectRef idx="0">
            <a:schemeClr val="accent5"/>
          </a:effectRef>
          <a:fontRef idx="minor">
            <a:schemeClr val="tx1"/>
          </a:fontRef>
        </p:style>
      </p:cxnSp>
      <p:sp>
        <p:nvSpPr>
          <p:cNvPr id="26" name="תיבת טקסט 25">
            <a:extLst>
              <a:ext uri="{FF2B5EF4-FFF2-40B4-BE49-F238E27FC236}">
                <a16:creationId xmlns:a16="http://schemas.microsoft.com/office/drawing/2014/main" id="{2EB59D90-9C04-DB13-791A-1874E0252FB2}"/>
              </a:ext>
            </a:extLst>
          </p:cNvPr>
          <p:cNvSpPr txBox="1"/>
          <p:nvPr/>
        </p:nvSpPr>
        <p:spPr>
          <a:xfrm>
            <a:off x="11347048" y="111176"/>
            <a:ext cx="844952" cy="369332"/>
          </a:xfrm>
          <a:prstGeom prst="rect">
            <a:avLst/>
          </a:prstGeom>
          <a:noFill/>
        </p:spPr>
        <p:txBody>
          <a:bodyPr wrap="square" rtlCol="1">
            <a:spAutoFit/>
          </a:bodyPr>
          <a:lstStyle/>
          <a:p>
            <a:r>
              <a:rPr lang="he-IL" dirty="0"/>
              <a:t>בס"ד</a:t>
            </a:r>
          </a:p>
        </p:txBody>
      </p:sp>
      <p:pic>
        <p:nvPicPr>
          <p:cNvPr id="16" name="תמונה 15">
            <a:extLst>
              <a:ext uri="{FF2B5EF4-FFF2-40B4-BE49-F238E27FC236}">
                <a16:creationId xmlns:a16="http://schemas.microsoft.com/office/drawing/2014/main" id="{ABB3F4DE-FE2C-0538-C893-6342DD0E5AF3}"/>
              </a:ext>
            </a:extLst>
          </p:cNvPr>
          <p:cNvPicPr>
            <a:picLocks noChangeAspect="1"/>
          </p:cNvPicPr>
          <p:nvPr/>
        </p:nvPicPr>
        <p:blipFill>
          <a:blip r:embed="rId5"/>
          <a:stretch>
            <a:fillRect/>
          </a:stretch>
        </p:blipFill>
        <p:spPr>
          <a:xfrm>
            <a:off x="367296" y="3753631"/>
            <a:ext cx="5274310" cy="2883535"/>
          </a:xfrm>
          <a:prstGeom prst="rect">
            <a:avLst/>
          </a:prstGeom>
        </p:spPr>
      </p:pic>
      <p:grpSp>
        <p:nvGrpSpPr>
          <p:cNvPr id="17" name="קבוצה 16">
            <a:extLst>
              <a:ext uri="{FF2B5EF4-FFF2-40B4-BE49-F238E27FC236}">
                <a16:creationId xmlns:a16="http://schemas.microsoft.com/office/drawing/2014/main" id="{2B260E94-3857-F784-D77C-CC9721B1D416}"/>
              </a:ext>
            </a:extLst>
          </p:cNvPr>
          <p:cNvGrpSpPr/>
          <p:nvPr/>
        </p:nvGrpSpPr>
        <p:grpSpPr>
          <a:xfrm>
            <a:off x="1739382" y="1534525"/>
            <a:ext cx="3392842" cy="2725962"/>
            <a:chOff x="3198457" y="3665928"/>
            <a:chExt cx="3392842" cy="2725962"/>
          </a:xfrm>
        </p:grpSpPr>
        <p:sp>
          <p:nvSpPr>
            <p:cNvPr id="18" name="אליפסה 17">
              <a:extLst>
                <a:ext uri="{FF2B5EF4-FFF2-40B4-BE49-F238E27FC236}">
                  <a16:creationId xmlns:a16="http://schemas.microsoft.com/office/drawing/2014/main" id="{7D1E6BB2-A718-8E7C-EF0D-E7AE676EC6BA}"/>
                </a:ext>
              </a:extLst>
            </p:cNvPr>
            <p:cNvSpPr/>
            <p:nvPr/>
          </p:nvSpPr>
          <p:spPr>
            <a:xfrm>
              <a:off x="4157662" y="5334615"/>
              <a:ext cx="514350" cy="485775"/>
            </a:xfrm>
            <a:prstGeom prst="ellipse">
              <a:avLst/>
            </a:prstGeom>
            <a:solidFill>
              <a:srgbClr val="F4D88F"/>
            </a:solidFill>
            <a:ln>
              <a:solidFill>
                <a:srgbClr val="7DA64A"/>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S</a:t>
              </a:r>
              <a:endParaRPr lang="he-IL" dirty="0">
                <a:solidFill>
                  <a:schemeClr val="tx1"/>
                </a:solidFill>
              </a:endParaRPr>
            </a:p>
          </p:txBody>
        </p:sp>
        <p:sp>
          <p:nvSpPr>
            <p:cNvPr id="20" name="אליפסה 19">
              <a:extLst>
                <a:ext uri="{FF2B5EF4-FFF2-40B4-BE49-F238E27FC236}">
                  <a16:creationId xmlns:a16="http://schemas.microsoft.com/office/drawing/2014/main" id="{B00AE4C6-15F9-D73C-B8C3-79AF86C79001}"/>
                </a:ext>
              </a:extLst>
            </p:cNvPr>
            <p:cNvSpPr/>
            <p:nvPr/>
          </p:nvSpPr>
          <p:spPr>
            <a:xfrm>
              <a:off x="5867400" y="4034155"/>
              <a:ext cx="581024" cy="571500"/>
            </a:xfrm>
            <a:prstGeom prst="ellipse">
              <a:avLst/>
            </a:prstGeom>
            <a:solidFill>
              <a:srgbClr val="7D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A</a:t>
              </a:r>
              <a:endParaRPr lang="he-IL" sz="2400" dirty="0"/>
            </a:p>
          </p:txBody>
        </p:sp>
        <p:sp>
          <p:nvSpPr>
            <p:cNvPr id="21" name="אליפסה 20">
              <a:extLst>
                <a:ext uri="{FF2B5EF4-FFF2-40B4-BE49-F238E27FC236}">
                  <a16:creationId xmlns:a16="http://schemas.microsoft.com/office/drawing/2014/main" id="{47BBDE81-842E-F702-28D4-57B30431A231}"/>
                </a:ext>
              </a:extLst>
            </p:cNvPr>
            <p:cNvSpPr/>
            <p:nvPr/>
          </p:nvSpPr>
          <p:spPr>
            <a:xfrm>
              <a:off x="6010275" y="5820390"/>
              <a:ext cx="581024" cy="571500"/>
            </a:xfrm>
            <a:prstGeom prst="ellipse">
              <a:avLst/>
            </a:prstGeom>
            <a:solidFill>
              <a:srgbClr val="7D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B</a:t>
              </a:r>
              <a:endParaRPr lang="he-IL" sz="2400" dirty="0"/>
            </a:p>
          </p:txBody>
        </p:sp>
        <p:sp>
          <p:nvSpPr>
            <p:cNvPr id="24" name="אליפסה 23">
              <a:extLst>
                <a:ext uri="{FF2B5EF4-FFF2-40B4-BE49-F238E27FC236}">
                  <a16:creationId xmlns:a16="http://schemas.microsoft.com/office/drawing/2014/main" id="{43AC3840-C749-FA35-3F45-17289CC3D6F2}"/>
                </a:ext>
              </a:extLst>
            </p:cNvPr>
            <p:cNvSpPr/>
            <p:nvPr/>
          </p:nvSpPr>
          <p:spPr>
            <a:xfrm>
              <a:off x="3833813" y="3665928"/>
              <a:ext cx="581024" cy="571500"/>
            </a:xfrm>
            <a:prstGeom prst="ellipse">
              <a:avLst/>
            </a:prstGeom>
            <a:solidFill>
              <a:srgbClr val="7D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C</a:t>
              </a:r>
              <a:endParaRPr lang="he-IL" sz="2400" dirty="0"/>
            </a:p>
          </p:txBody>
        </p:sp>
        <p:cxnSp>
          <p:nvCxnSpPr>
            <p:cNvPr id="27" name="מחבר ישר 26">
              <a:extLst>
                <a:ext uri="{FF2B5EF4-FFF2-40B4-BE49-F238E27FC236}">
                  <a16:creationId xmlns:a16="http://schemas.microsoft.com/office/drawing/2014/main" id="{A9074E6D-7E2D-B3CA-D613-B5D6A777384F}"/>
                </a:ext>
              </a:extLst>
            </p:cNvPr>
            <p:cNvCxnSpPr>
              <a:cxnSpLocks/>
              <a:stCxn id="24" idx="4"/>
              <a:endCxn id="18" idx="1"/>
            </p:cNvCxnSpPr>
            <p:nvPr/>
          </p:nvCxnSpPr>
          <p:spPr>
            <a:xfrm>
              <a:off x="4124325" y="4237428"/>
              <a:ext cx="108662" cy="11683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5BB27AE8-1D70-D9F1-8CFA-7B7D22219DDE}"/>
                </a:ext>
              </a:extLst>
            </p:cNvPr>
            <p:cNvCxnSpPr>
              <a:cxnSpLocks/>
              <a:stCxn id="24" idx="5"/>
              <a:endCxn id="21" idx="1"/>
            </p:cNvCxnSpPr>
            <p:nvPr/>
          </p:nvCxnSpPr>
          <p:spPr>
            <a:xfrm>
              <a:off x="4329748" y="4153734"/>
              <a:ext cx="1765616" cy="175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מחבר ישר 28">
              <a:extLst>
                <a:ext uri="{FF2B5EF4-FFF2-40B4-BE49-F238E27FC236}">
                  <a16:creationId xmlns:a16="http://schemas.microsoft.com/office/drawing/2014/main" id="{2BC01137-40CF-F4C3-37BC-5B2B7DB190D6}"/>
                </a:ext>
              </a:extLst>
            </p:cNvPr>
            <p:cNvCxnSpPr>
              <a:cxnSpLocks/>
              <a:stCxn id="24" idx="6"/>
              <a:endCxn id="20" idx="2"/>
            </p:cNvCxnSpPr>
            <p:nvPr/>
          </p:nvCxnSpPr>
          <p:spPr>
            <a:xfrm>
              <a:off x="4414837" y="3951678"/>
              <a:ext cx="1452563" cy="368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DFB35B51-3537-EAF8-8D0A-CB96208F4F94}"/>
                </a:ext>
              </a:extLst>
            </p:cNvPr>
            <p:cNvCxnSpPr>
              <a:cxnSpLocks/>
              <a:stCxn id="20" idx="4"/>
              <a:endCxn id="21" idx="0"/>
            </p:cNvCxnSpPr>
            <p:nvPr/>
          </p:nvCxnSpPr>
          <p:spPr>
            <a:xfrm>
              <a:off x="6157912" y="4605655"/>
              <a:ext cx="142875" cy="12147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מחבר ישר 30">
              <a:extLst>
                <a:ext uri="{FF2B5EF4-FFF2-40B4-BE49-F238E27FC236}">
                  <a16:creationId xmlns:a16="http://schemas.microsoft.com/office/drawing/2014/main" id="{83826292-ADEA-890F-C6EA-F69050B3B00B}"/>
                </a:ext>
              </a:extLst>
            </p:cNvPr>
            <p:cNvCxnSpPr>
              <a:cxnSpLocks/>
              <a:stCxn id="18" idx="7"/>
              <a:endCxn id="20" idx="3"/>
            </p:cNvCxnSpPr>
            <p:nvPr/>
          </p:nvCxnSpPr>
          <p:spPr>
            <a:xfrm flipV="1">
              <a:off x="4596687" y="4521961"/>
              <a:ext cx="1355802" cy="883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61A11540-C539-26D4-4F14-2DD7E147C656}"/>
                </a:ext>
              </a:extLst>
            </p:cNvPr>
            <p:cNvCxnSpPr>
              <a:cxnSpLocks/>
              <a:stCxn id="18" idx="5"/>
              <a:endCxn id="21" idx="2"/>
            </p:cNvCxnSpPr>
            <p:nvPr/>
          </p:nvCxnSpPr>
          <p:spPr>
            <a:xfrm>
              <a:off x="4596687" y="5749250"/>
              <a:ext cx="1413588" cy="356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אליפסה 32">
              <a:extLst>
                <a:ext uri="{FF2B5EF4-FFF2-40B4-BE49-F238E27FC236}">
                  <a16:creationId xmlns:a16="http://schemas.microsoft.com/office/drawing/2014/main" id="{F1742D81-E98F-F26E-1143-E3131530A72E}"/>
                </a:ext>
              </a:extLst>
            </p:cNvPr>
            <p:cNvSpPr/>
            <p:nvPr/>
          </p:nvSpPr>
          <p:spPr>
            <a:xfrm>
              <a:off x="3198457" y="4376466"/>
              <a:ext cx="581024" cy="571500"/>
            </a:xfrm>
            <a:prstGeom prst="ellipse">
              <a:avLst/>
            </a:prstGeom>
            <a:solidFill>
              <a:srgbClr val="7D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t>D</a:t>
              </a:r>
              <a:endParaRPr lang="he-IL" sz="2400" dirty="0"/>
            </a:p>
          </p:txBody>
        </p:sp>
        <p:cxnSp>
          <p:nvCxnSpPr>
            <p:cNvPr id="34" name="מחבר ישר 33">
              <a:extLst>
                <a:ext uri="{FF2B5EF4-FFF2-40B4-BE49-F238E27FC236}">
                  <a16:creationId xmlns:a16="http://schemas.microsoft.com/office/drawing/2014/main" id="{9F722755-5CB3-186E-3E51-43779FD4FA37}"/>
                </a:ext>
              </a:extLst>
            </p:cNvPr>
            <p:cNvCxnSpPr>
              <a:cxnSpLocks/>
              <a:stCxn id="33" idx="5"/>
              <a:endCxn id="18" idx="2"/>
            </p:cNvCxnSpPr>
            <p:nvPr/>
          </p:nvCxnSpPr>
          <p:spPr>
            <a:xfrm>
              <a:off x="3694392" y="4864272"/>
              <a:ext cx="463270" cy="713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מחבר ישר 35">
              <a:extLst>
                <a:ext uri="{FF2B5EF4-FFF2-40B4-BE49-F238E27FC236}">
                  <a16:creationId xmlns:a16="http://schemas.microsoft.com/office/drawing/2014/main" id="{3562261B-6A50-4A8A-1386-7CD18FAAB9A2}"/>
                </a:ext>
              </a:extLst>
            </p:cNvPr>
            <p:cNvCxnSpPr>
              <a:cxnSpLocks/>
              <a:stCxn id="33" idx="0"/>
              <a:endCxn id="24" idx="3"/>
            </p:cNvCxnSpPr>
            <p:nvPr/>
          </p:nvCxnSpPr>
          <p:spPr>
            <a:xfrm flipV="1">
              <a:off x="3488969" y="4153734"/>
              <a:ext cx="429933" cy="222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מחבר ישר 36">
              <a:extLst>
                <a:ext uri="{FF2B5EF4-FFF2-40B4-BE49-F238E27FC236}">
                  <a16:creationId xmlns:a16="http://schemas.microsoft.com/office/drawing/2014/main" id="{232564FB-9E1B-2B0A-9504-1D01F79A4CF7}"/>
                </a:ext>
              </a:extLst>
            </p:cNvPr>
            <p:cNvCxnSpPr>
              <a:cxnSpLocks/>
              <a:stCxn id="33" idx="6"/>
              <a:endCxn id="20" idx="2"/>
            </p:cNvCxnSpPr>
            <p:nvPr/>
          </p:nvCxnSpPr>
          <p:spPr>
            <a:xfrm flipV="1">
              <a:off x="3779481" y="4319905"/>
              <a:ext cx="2087919" cy="342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מחבר ישר 38">
              <a:extLst>
                <a:ext uri="{FF2B5EF4-FFF2-40B4-BE49-F238E27FC236}">
                  <a16:creationId xmlns:a16="http://schemas.microsoft.com/office/drawing/2014/main" id="{E6C7AC32-26F0-8B8F-C8AA-4D4EC362D38B}"/>
                </a:ext>
              </a:extLst>
            </p:cNvPr>
            <p:cNvCxnSpPr>
              <a:cxnSpLocks/>
              <a:stCxn id="33" idx="6"/>
              <a:endCxn id="21" idx="2"/>
            </p:cNvCxnSpPr>
            <p:nvPr/>
          </p:nvCxnSpPr>
          <p:spPr>
            <a:xfrm>
              <a:off x="3779481" y="4662216"/>
              <a:ext cx="2230794" cy="1443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5" name="צליל מוקלט">
            <a:hlinkClick r:id="" action="ppaction://media"/>
            <a:extLst>
              <a:ext uri="{FF2B5EF4-FFF2-40B4-BE49-F238E27FC236}">
                <a16:creationId xmlns:a16="http://schemas.microsoft.com/office/drawing/2014/main" id="{263011F4-3AEC-3746-D3D6-8B022A12B0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96576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327"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יונים - חדר ישיבות">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386</TotalTime>
  <Words>1140</Words>
  <Application>Microsoft Office PowerPoint</Application>
  <PresentationFormat>מסך רחב</PresentationFormat>
  <Paragraphs>171</Paragraphs>
  <Slides>17</Slides>
  <Notes>0</Notes>
  <HiddenSlides>0</HiddenSlides>
  <MMClips>4</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17</vt:i4>
      </vt:variant>
    </vt:vector>
  </HeadingPairs>
  <TitlesOfParts>
    <vt:vector size="24" baseType="lpstr">
      <vt:lpstr>Andalus</vt:lpstr>
      <vt:lpstr>Arial</vt:lpstr>
      <vt:lpstr>Calibri</vt:lpstr>
      <vt:lpstr>Century Gothic</vt:lpstr>
      <vt:lpstr>Tahoma</vt:lpstr>
      <vt:lpstr>Wingdings 3</vt:lpstr>
      <vt:lpstr>יונים - חדר ישיבות</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HOME</dc:creator>
  <cp:lastModifiedBy>HOME</cp:lastModifiedBy>
  <cp:revision>11</cp:revision>
  <dcterms:created xsi:type="dcterms:W3CDTF">2022-05-25T15:32:47Z</dcterms:created>
  <dcterms:modified xsi:type="dcterms:W3CDTF">2022-08-31T19:10:25Z</dcterms:modified>
</cp:coreProperties>
</file>